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6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0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5.xml" ContentType="application/vnd.openxmlformats-officedocument.presentationml.tags+xml"/>
  <Override PartName="/ppt/notesSlides/notesSlide12.xml" ContentType="application/vnd.openxmlformats-officedocument.presentationml.notesSlide+xml"/>
  <Override PartName="/ppt/tags/tag106.xml" ContentType="application/vnd.openxmlformats-officedocument.presentationml.tags+xml"/>
  <Override PartName="/ppt/notesSlides/notesSlide13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51"/>
  </p:notesMasterIdLst>
  <p:handoutMasterIdLst>
    <p:handoutMasterId r:id="rId52"/>
  </p:handoutMasterIdLst>
  <p:sldIdLst>
    <p:sldId id="256" r:id="rId3"/>
    <p:sldId id="258" r:id="rId4"/>
    <p:sldId id="260" r:id="rId5"/>
    <p:sldId id="261" r:id="rId6"/>
    <p:sldId id="340" r:id="rId7"/>
    <p:sldId id="275" r:id="rId8"/>
    <p:sldId id="368" r:id="rId9"/>
    <p:sldId id="263" r:id="rId10"/>
    <p:sldId id="284" r:id="rId11"/>
    <p:sldId id="264" r:id="rId12"/>
    <p:sldId id="318" r:id="rId13"/>
    <p:sldId id="459" r:id="rId14"/>
    <p:sldId id="512" r:id="rId15"/>
    <p:sldId id="276" r:id="rId16"/>
    <p:sldId id="279" r:id="rId17"/>
    <p:sldId id="425" r:id="rId18"/>
    <p:sldId id="265" r:id="rId19"/>
    <p:sldId id="513" r:id="rId20"/>
    <p:sldId id="300" r:id="rId21"/>
    <p:sldId id="297" r:id="rId22"/>
    <p:sldId id="301" r:id="rId23"/>
    <p:sldId id="302" r:id="rId24"/>
    <p:sldId id="303" r:id="rId25"/>
    <p:sldId id="304" r:id="rId26"/>
    <p:sldId id="298" r:id="rId27"/>
    <p:sldId id="305" r:id="rId28"/>
    <p:sldId id="341" r:id="rId29"/>
    <p:sldId id="281" r:id="rId30"/>
    <p:sldId id="426" r:id="rId31"/>
    <p:sldId id="460" r:id="rId32"/>
    <p:sldId id="506" r:id="rId33"/>
    <p:sldId id="280" r:id="rId34"/>
    <p:sldId id="293" r:id="rId35"/>
    <p:sldId id="292" r:id="rId36"/>
    <p:sldId id="289" r:id="rId37"/>
    <p:sldId id="306" r:id="rId38"/>
    <p:sldId id="307" r:id="rId39"/>
    <p:sldId id="287" r:id="rId40"/>
    <p:sldId id="407" r:id="rId41"/>
    <p:sldId id="408" r:id="rId42"/>
    <p:sldId id="427" r:id="rId43"/>
    <p:sldId id="511" r:id="rId44"/>
    <p:sldId id="510" r:id="rId45"/>
    <p:sldId id="509" r:id="rId46"/>
    <p:sldId id="505" r:id="rId47"/>
    <p:sldId id="409" r:id="rId48"/>
    <p:sldId id="308" r:id="rId49"/>
    <p:sldId id="309" r:id="rId5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EDEDE"/>
    <a:srgbClr val="CC4E3F"/>
    <a:srgbClr val="339966"/>
    <a:srgbClr val="FFCC00"/>
    <a:srgbClr val="FF6600"/>
    <a:srgbClr val="FFFF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468A6D-FD57-445B-983A-14EA8F392B02}" styleName="{9007f31c-41a2-438a-a62f-a73b1a99f2de}">
    <a:band1H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DDDDDD"/>
              </a:solidFill>
            </a:ln>
          </a:top>
          <a:bottom>
            <a:ln w="12700" cmpd="sng">
              <a:solidFill>
                <a:srgbClr val="DDDDDD"/>
              </a:solidFill>
            </a:ln>
          </a:bottom>
        </a:tcBdr>
        <a:fill>
          <a:solidFill>
            <a:srgbClr val="FFFFFF"/>
          </a:solidFill>
        </a:fill>
      </a:tcStyle>
    </a:band1H>
    <a:band2H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DDDDDD"/>
              </a:solidFill>
            </a:ln>
          </a:top>
          <a:bottom>
            <a:ln w="12700" cmpd="sng">
              <a:solidFill>
                <a:srgbClr val="DDDDDD"/>
              </a:solidFill>
            </a:ln>
          </a:bottom>
        </a:tcBdr>
        <a:fill>
          <a:solidFill>
            <a:srgbClr val="EAEAEA"/>
          </a:solidFill>
        </a:fill>
      </a:tcStyle>
    </a:band2H>
    <a:firstRow>
      <a:tcTxStyle>
        <a:fontRef idx="none">
          <a:prstClr val="black"/>
        </a:fontRef>
      </a:tcTxStyle>
      <a:tcStyle>
        <a:tcBdr/>
        <a:fill>
          <a:solidFill>
            <a:srgbClr val="8BADDA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59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28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2020/2/27</a:t>
            </a:fld>
            <a:endParaRPr lang="zh-CN" altLang="en-US" strike="noStrike" noProof="1"/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536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741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945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969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891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6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6" Type="http://schemas.openxmlformats.org/officeDocument/2006/relationships/slide" Target="slide1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wmf"/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tags" Target="../tags/tag15.xml"/><Relationship Id="rId7" Type="http://schemas.openxmlformats.org/officeDocument/2006/relationships/oleObject" Target="../embeddings/oleObject2.bin"/><Relationship Id="rId2" Type="http://schemas.openxmlformats.org/officeDocument/2006/relationships/tags" Target="../tags/tag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slide" Target="slide4.xml"/><Relationship Id="rId2" Type="http://schemas.openxmlformats.org/officeDocument/2006/relationships/tags" Target="../tags/tag1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8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9.wmf"/><Relationship Id="rId2" Type="http://schemas.openxmlformats.org/officeDocument/2006/relationships/tags" Target="../tags/tag1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jpeg"/><Relationship Id="rId11" Type="http://schemas.openxmlformats.org/officeDocument/2006/relationships/oleObject" Target="../embeddings/oleObject7.bin"/><Relationship Id="rId5" Type="http://schemas.openxmlformats.org/officeDocument/2006/relationships/slide" Target="slide4.xml"/><Relationship Id="rId10" Type="http://schemas.openxmlformats.org/officeDocument/2006/relationships/image" Target="../media/image28.wmf"/><Relationship Id="rId4" Type="http://schemas.openxmlformats.org/officeDocument/2006/relationships/image" Target="../media/image3.jpe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5.jpeg"/><Relationship Id="rId4" Type="http://schemas.openxmlformats.org/officeDocument/2006/relationships/image" Target="../media/image3.jpeg"/><Relationship Id="rId9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tags" Target="../tags/tag38.xml"/><Relationship Id="rId3" Type="http://schemas.openxmlformats.org/officeDocument/2006/relationships/tags" Target="../tags/tag23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tags" Target="../tags/tag37.xml"/><Relationship Id="rId2" Type="http://schemas.openxmlformats.org/officeDocument/2006/relationships/tags" Target="../tags/tag22.xml"/><Relationship Id="rId16" Type="http://schemas.openxmlformats.org/officeDocument/2006/relationships/tags" Target="../tags/tag36.xml"/><Relationship Id="rId20" Type="http://schemas.openxmlformats.org/officeDocument/2006/relationships/tags" Target="../tags/tag40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slide" Target="slide21.xml"/><Relationship Id="rId5" Type="http://schemas.openxmlformats.org/officeDocument/2006/relationships/tags" Target="../tags/tag25.xml"/><Relationship Id="rId15" Type="http://schemas.openxmlformats.org/officeDocument/2006/relationships/tags" Target="../tags/tag35.xml"/><Relationship Id="rId23" Type="http://schemas.openxmlformats.org/officeDocument/2006/relationships/slide" Target="slide4.xml"/><Relationship Id="rId10" Type="http://schemas.openxmlformats.org/officeDocument/2006/relationships/tags" Target="../tags/tag30.xml"/><Relationship Id="rId19" Type="http://schemas.openxmlformats.org/officeDocument/2006/relationships/tags" Target="../tags/tag39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42.xml"/><Relationship Id="rId7" Type="http://schemas.openxmlformats.org/officeDocument/2006/relationships/image" Target="../media/image38.png"/><Relationship Id="rId2" Type="http://schemas.openxmlformats.org/officeDocument/2006/relationships/tags" Target="../tags/tag4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png"/><Relationship Id="rId5" Type="http://schemas.openxmlformats.org/officeDocument/2006/relationships/image" Target="../media/image3.jpeg"/><Relationship Id="rId10" Type="http://schemas.openxmlformats.org/officeDocument/2006/relationships/slide" Target="slide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44.xml"/><Relationship Id="rId7" Type="http://schemas.openxmlformats.org/officeDocument/2006/relationships/image" Target="../media/image39.wmf"/><Relationship Id="rId2" Type="http://schemas.openxmlformats.org/officeDocument/2006/relationships/tags" Target="../tags/tag4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.jpeg"/><Relationship Id="rId10" Type="http://schemas.openxmlformats.org/officeDocument/2006/relationships/slide" Target="slide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tags" Target="../tags/tag46.xml"/><Relationship Id="rId7" Type="http://schemas.openxmlformats.org/officeDocument/2006/relationships/oleObject" Target="../embeddings/oleObject15.bin"/><Relationship Id="rId2" Type="http://schemas.openxmlformats.org/officeDocument/2006/relationships/tags" Target="../tags/tag45.xml"/><Relationship Id="rId1" Type="http://schemas.openxmlformats.org/officeDocument/2006/relationships/vmlDrawing" Target="../drawings/vmlDrawing11.vml"/><Relationship Id="rId6" Type="http://schemas.openxmlformats.org/officeDocument/2006/relationships/slide" Target="slide4.xml"/><Relationship Id="rId5" Type="http://schemas.openxmlformats.org/officeDocument/2006/relationships/image" Target="../media/image3.jpeg"/><Relationship Id="rId10" Type="http://schemas.openxmlformats.org/officeDocument/2006/relationships/image" Target="../media/image42.wmf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" Target="slide4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tags" Target="../tags/tag62.xml"/><Relationship Id="rId18" Type="http://schemas.openxmlformats.org/officeDocument/2006/relationships/slide" Target="slide4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image" Target="../media/image43.png"/><Relationship Id="rId2" Type="http://schemas.openxmlformats.org/officeDocument/2006/relationships/tags" Target="../tags/tag51.xml"/><Relationship Id="rId16" Type="http://schemas.openxmlformats.org/officeDocument/2006/relationships/image" Target="../media/image3.jpe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tags" Target="../tags/tag83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slide" Target="slide4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44.wmf"/><Relationship Id="rId3" Type="http://schemas.openxmlformats.org/officeDocument/2006/relationships/notesSlide" Target="../notesSlides/notesSlide6.xml"/><Relationship Id="rId7" Type="http://schemas.openxmlformats.org/officeDocument/2006/relationships/slide" Target="slide22.xml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slide" Target="slide21.xml"/><Relationship Id="rId11" Type="http://schemas.openxmlformats.org/officeDocument/2006/relationships/image" Target="../media/image41.wmf"/><Relationship Id="rId5" Type="http://schemas.openxmlformats.org/officeDocument/2006/relationships/slide" Target="slide20.xml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3.jpeg"/><Relationship Id="rId9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tags" Target="../tags/tag101.xml"/><Relationship Id="rId3" Type="http://schemas.openxmlformats.org/officeDocument/2006/relationships/tags" Target="../tags/tag86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tags" Target="../tags/tag100.xml"/><Relationship Id="rId2" Type="http://schemas.openxmlformats.org/officeDocument/2006/relationships/tags" Target="../tags/tag85.xml"/><Relationship Id="rId16" Type="http://schemas.openxmlformats.org/officeDocument/2006/relationships/tags" Target="../tags/tag99.xml"/><Relationship Id="rId20" Type="http://schemas.openxmlformats.org/officeDocument/2006/relationships/tags" Target="../tags/tag103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10" Type="http://schemas.openxmlformats.org/officeDocument/2006/relationships/tags" Target="../tags/tag93.xml"/><Relationship Id="rId19" Type="http://schemas.openxmlformats.org/officeDocument/2006/relationships/tags" Target="../tags/tag102.xml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Relationship Id="rId22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3.jpe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4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slide" Target="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0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4.bin"/><Relationship Id="rId4" Type="http://schemas.openxmlformats.org/officeDocument/2006/relationships/image" Target="../media/image3.jpeg"/><Relationship Id="rId9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.jpeg"/><Relationship Id="rId9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jpeg"/><Relationship Id="rId2" Type="http://schemas.openxmlformats.org/officeDocument/2006/relationships/tags" Target="../tags/tag10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1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jpeg"/><Relationship Id="rId2" Type="http://schemas.openxmlformats.org/officeDocument/2006/relationships/tags" Target="../tags/tag10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3.jpeg"/><Relationship Id="rId5" Type="http://schemas.openxmlformats.org/officeDocument/2006/relationships/image" Target="../media/image45.png"/><Relationship Id="rId10" Type="http://schemas.openxmlformats.org/officeDocument/2006/relationships/image" Target="../media/image11.wmf"/><Relationship Id="rId4" Type="http://schemas.openxmlformats.org/officeDocument/2006/relationships/image" Target="../media/image3.jpeg"/><Relationship Id="rId9" Type="http://schemas.openxmlformats.org/officeDocument/2006/relationships/oleObject" Target="../embeddings/oleObject2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45.png"/><Relationship Id="rId4" Type="http://schemas.openxmlformats.org/officeDocument/2006/relationships/slide" Target="slide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7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8.xml"/><Relationship Id="rId5" Type="http://schemas.openxmlformats.org/officeDocument/2006/relationships/image" Target="../media/image57.jpe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3.jpe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59.jpeg"/><Relationship Id="rId4" Type="http://schemas.openxmlformats.org/officeDocument/2006/relationships/image" Target="../media/image45.png"/><Relationship Id="rId9" Type="http://schemas.openxmlformats.org/officeDocument/2006/relationships/image" Target="../media/image58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3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jpe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1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WordArt 5"/>
          <p:cNvSpPr>
            <a:spLocks noTextEdit="1"/>
          </p:cNvSpPr>
          <p:nvPr/>
        </p:nvSpPr>
        <p:spPr>
          <a:xfrm>
            <a:off x="608965" y="1102995"/>
            <a:ext cx="7427595" cy="18516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Autofit/>
            <a:scene3d>
              <a:camera prst="orthographicFront"/>
              <a:lightRig rig="threePt" dir="t"/>
            </a:scene3d>
          </a:bodyPr>
          <a:lstStyle/>
          <a:p>
            <a:pPr algn="ctr" fontAlgn="base"/>
            <a:r>
              <a:rPr lang="zh-CN" altLang="en-US" sz="4400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酸碱盐世界之四：</a:t>
            </a:r>
          </a:p>
          <a:p>
            <a:pPr algn="ctr" fontAlgn="base"/>
            <a:r>
              <a:rPr lang="zh-CN" altLang="en-US" sz="4400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初探物质的转化关系</a:t>
            </a:r>
            <a:endParaRPr lang="zh-CN" altLang="en-US" sz="4400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fontAlgn="base"/>
            <a:r>
              <a:rPr lang="en-US" altLang="zh-CN" sz="4400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           ——</a:t>
            </a:r>
            <a:r>
              <a:rPr lang="zh-CN" altLang="en-US" sz="4400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八圈图</a:t>
            </a:r>
            <a:endParaRPr lang="zh-CN" altLang="en-US" sz="4400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4932039" y="3501000"/>
            <a:ext cx="2520280" cy="93610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" cap="none" spc="0" normalizeH="0" baseline="0" noProof="0" dirty="0">
                <a:ln w="9525">
                  <a:noFill/>
                  <a:rou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北师大天津附中</a:t>
            </a:r>
            <a:endParaRPr kumimoji="0" lang="en-US" altLang="zh-CN" sz="2000" b="1" i="0" u="none" strike="noStrike" kern="10" cap="none" spc="0" normalizeH="0" baseline="0" noProof="0" dirty="0">
              <a:ln w="9525">
                <a:noFill/>
                <a:rou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" cap="none" spc="0" normalizeH="0" baseline="0" noProof="0" dirty="0">
                <a:ln w="9525">
                  <a:noFill/>
                  <a:rou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    韩璐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TextEdit="1"/>
          </p:cNvSpPr>
          <p:nvPr/>
        </p:nvSpPr>
        <p:spPr>
          <a:xfrm>
            <a:off x="323850" y="765175"/>
            <a:ext cx="1079500" cy="49688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420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eaLnBrk="0" fontAlgn="base" hangingPunct="0"/>
            <a:r>
              <a:rPr lang="zh-CN" altLang="en-US" sz="3600" strike="noStrike" noProof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</a:t>
            </a:r>
            <a:endParaRPr lang="zh-CN" altLang="en-US" sz="3600" strike="noStrike" noProof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fontAlgn="base" hangingPunct="0"/>
            <a:r>
              <a:rPr lang="zh-CN" altLang="en-US" sz="3600" strike="noStrike" noProof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知</a:t>
            </a:r>
            <a:endParaRPr lang="zh-CN" altLang="en-US" sz="3600" strike="noStrike" noProof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fontAlgn="base" hangingPunct="0"/>
            <a:r>
              <a:rPr lang="zh-CN" altLang="en-US" sz="3600" strike="noStrike" noProof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道</a:t>
            </a:r>
            <a:endParaRPr lang="zh-CN" altLang="en-US" sz="3600" strike="noStrike" noProof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fontAlgn="base" hangingPunct="0"/>
            <a:r>
              <a:rPr lang="zh-CN" altLang="en-US" sz="3600" strike="noStrike" noProof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吗</a:t>
            </a:r>
            <a:endParaRPr lang="zh-CN" altLang="en-US" sz="3600" strike="noStrike" noProof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fontAlgn="base" hangingPunct="0"/>
            <a:r>
              <a:rPr lang="zh-CN" altLang="en-US" sz="3600" strike="noStrike" noProof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？</a:t>
            </a:r>
            <a:endParaRPr lang="zh-CN" altLang="en-US" sz="3600" strike="noStrike" noProof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048" name="Oval 16"/>
          <p:cNvSpPr/>
          <p:nvPr/>
        </p:nvSpPr>
        <p:spPr>
          <a:xfrm>
            <a:off x="5867400" y="4076700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酸</a:t>
            </a:r>
          </a:p>
        </p:txBody>
      </p:sp>
      <p:sp>
        <p:nvSpPr>
          <p:cNvPr id="44050" name="Oval 18"/>
          <p:cNvSpPr/>
          <p:nvPr/>
        </p:nvSpPr>
        <p:spPr>
          <a:xfrm rot="364627">
            <a:off x="2484438" y="4076700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</a:t>
            </a:r>
          </a:p>
        </p:txBody>
      </p:sp>
      <p:sp>
        <p:nvSpPr>
          <p:cNvPr id="44051" name="Oval 19"/>
          <p:cNvSpPr/>
          <p:nvPr/>
        </p:nvSpPr>
        <p:spPr>
          <a:xfrm>
            <a:off x="5076825" y="908050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非金属</a:t>
            </a:r>
          </a:p>
        </p:txBody>
      </p:sp>
      <p:sp>
        <p:nvSpPr>
          <p:cNvPr id="44052" name="Oval 20"/>
          <p:cNvSpPr/>
          <p:nvPr/>
        </p:nvSpPr>
        <p:spPr>
          <a:xfrm rot="-135312">
            <a:off x="4067175" y="4941888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盐</a:t>
            </a:r>
          </a:p>
        </p:txBody>
      </p:sp>
      <p:sp>
        <p:nvSpPr>
          <p:cNvPr id="44053" name="Oval 21"/>
          <p:cNvSpPr/>
          <p:nvPr/>
        </p:nvSpPr>
        <p:spPr>
          <a:xfrm>
            <a:off x="1908175" y="2349500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碱性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44054" name="Oval 22"/>
          <p:cNvSpPr/>
          <p:nvPr/>
        </p:nvSpPr>
        <p:spPr>
          <a:xfrm rot="332743">
            <a:off x="2965450" y="46038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金属</a:t>
            </a:r>
          </a:p>
        </p:txBody>
      </p:sp>
      <p:sp>
        <p:nvSpPr>
          <p:cNvPr id="44056" name="Oval 24"/>
          <p:cNvSpPr/>
          <p:nvPr/>
        </p:nvSpPr>
        <p:spPr>
          <a:xfrm>
            <a:off x="6216650" y="2397125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酸性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44057" name="Oval 25"/>
          <p:cNvSpPr/>
          <p:nvPr/>
        </p:nvSpPr>
        <p:spPr>
          <a:xfrm rot="-161579">
            <a:off x="3984625" y="2652713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纯净物</a:t>
            </a:r>
          </a:p>
        </p:txBody>
      </p:sp>
      <p:sp>
        <p:nvSpPr>
          <p:cNvPr id="44060" name="Line 28"/>
          <p:cNvSpPr/>
          <p:nvPr/>
        </p:nvSpPr>
        <p:spPr>
          <a:xfrm rot="1658848" flipV="1">
            <a:off x="5095875" y="2765425"/>
            <a:ext cx="1008063" cy="7207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1" name="Line 29"/>
          <p:cNvSpPr/>
          <p:nvPr/>
        </p:nvSpPr>
        <p:spPr>
          <a:xfrm rot="1658848">
            <a:off x="4716463" y="3860800"/>
            <a:ext cx="129540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2" name="Line 30"/>
          <p:cNvSpPr/>
          <p:nvPr/>
        </p:nvSpPr>
        <p:spPr>
          <a:xfrm rot="1658848">
            <a:off x="4227513" y="3792538"/>
            <a:ext cx="576262" cy="10795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4" name="Line 32"/>
          <p:cNvSpPr/>
          <p:nvPr/>
        </p:nvSpPr>
        <p:spPr>
          <a:xfrm rot="1658848" flipV="1">
            <a:off x="2954338" y="2833688"/>
            <a:ext cx="1008062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5" name="Line 33"/>
          <p:cNvSpPr/>
          <p:nvPr/>
        </p:nvSpPr>
        <p:spPr>
          <a:xfrm rot="1658848">
            <a:off x="3233738" y="1374775"/>
            <a:ext cx="1344612" cy="1092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7" name="Line 35"/>
          <p:cNvSpPr/>
          <p:nvPr/>
        </p:nvSpPr>
        <p:spPr>
          <a:xfrm rot="1658848" flipV="1">
            <a:off x="3579813" y="3360738"/>
            <a:ext cx="287337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68" name="Line 36"/>
          <p:cNvSpPr/>
          <p:nvPr/>
        </p:nvSpPr>
        <p:spPr>
          <a:xfrm rot="1658848" flipH="1">
            <a:off x="4932363" y="1773238"/>
            <a:ext cx="71437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" name="左箭头标注 25"/>
          <p:cNvSpPr/>
          <p:nvPr/>
        </p:nvSpPr>
        <p:spPr>
          <a:xfrm>
            <a:off x="7235825" y="1052513"/>
            <a:ext cx="1368425" cy="3889375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与水反应生成酸或与碱反应生成盐和水的氧化物</a:t>
            </a:r>
          </a:p>
        </p:txBody>
      </p:sp>
      <p:sp>
        <p:nvSpPr>
          <p:cNvPr id="28" name="下箭头标注 27"/>
          <p:cNvSpPr/>
          <p:nvPr/>
        </p:nvSpPr>
        <p:spPr>
          <a:xfrm>
            <a:off x="0" y="1268413"/>
            <a:ext cx="4643438" cy="112553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与水反应生成碱或与酸反应生成盐和水的氧化物</a:t>
            </a:r>
          </a:p>
        </p:txBody>
      </p:sp>
      <p:sp>
        <p:nvSpPr>
          <p:cNvPr id="3" name="矩形 2"/>
          <p:cNvSpPr/>
          <p:nvPr/>
        </p:nvSpPr>
        <p:spPr>
          <a:xfrm>
            <a:off x="1845623" y="5524500"/>
            <a:ext cx="57486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prstTxWarp prst="textChevronInverted">
              <a:avLst/>
            </a:prstTxWarp>
            <a:spAutoFit/>
          </a:bodyPr>
          <a:lstStyle/>
          <a:p>
            <a:pPr algn="ctr" fontAlgn="base"/>
            <a:r>
              <a:rPr lang="zh-CN" altLang="en-US" sz="4400" b="1" strike="noStrike" noProof="1">
                <a:solidFill>
                  <a:srgbClr val="FFC000"/>
                </a:solidFill>
                <a:effectLst>
                  <a:reflection blurRad="6350" stA="60000" endA="900" endPos="580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各种物质之间是如何转化的呢？</a:t>
            </a:r>
            <a:endParaRPr lang="zh-CN" altLang="en-US" sz="4400" b="1" strike="noStrike" noProof="1">
              <a:solidFill>
                <a:srgbClr val="FFC000"/>
              </a:solidFill>
              <a:effectLst>
                <a:reflection blurRad="6350" stA="60000" endA="900" endPos="580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animBg="1"/>
      <p:bldP spid="44050" grpId="0" animBg="1"/>
      <p:bldP spid="44051" grpId="0" animBg="1"/>
      <p:bldP spid="44052" grpId="0" animBg="1"/>
      <p:bldP spid="44053" grpId="0" animBg="1"/>
      <p:bldP spid="44054" grpId="0" animBg="1"/>
      <p:bldP spid="44056" grpId="0" animBg="1"/>
      <p:bldP spid="44057" grpId="0" animBg="1"/>
      <p:bldP spid="26" grpId="0" animBg="1"/>
      <p:bldP spid="28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TextEdit="1"/>
          </p:cNvSpPr>
          <p:nvPr/>
        </p:nvSpPr>
        <p:spPr>
          <a:xfrm rot="5400000">
            <a:off x="-252412" y="3140075"/>
            <a:ext cx="2016125" cy="720725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94713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写一写</a:t>
            </a:r>
          </a:p>
        </p:txBody>
      </p:sp>
      <p:sp>
        <p:nvSpPr>
          <p:cNvPr id="6147" name="Text Box 3"/>
          <p:cNvSpPr txBox="1"/>
          <p:nvPr/>
        </p:nvSpPr>
        <p:spPr>
          <a:xfrm>
            <a:off x="1347788" y="574675"/>
            <a:ext cx="611187" cy="5807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t>请写出下列变化对应的化学方程式</a:t>
            </a:r>
          </a:p>
        </p:txBody>
      </p:sp>
      <p:sp>
        <p:nvSpPr>
          <p:cNvPr id="42000" name="Oval 16"/>
          <p:cNvSpPr/>
          <p:nvPr/>
        </p:nvSpPr>
        <p:spPr>
          <a:xfrm>
            <a:off x="4572000" y="5084763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盐</a:t>
            </a:r>
          </a:p>
        </p:txBody>
      </p:sp>
      <p:sp>
        <p:nvSpPr>
          <p:cNvPr id="42001" name="Oval 17"/>
          <p:cNvSpPr/>
          <p:nvPr/>
        </p:nvSpPr>
        <p:spPr>
          <a:xfrm>
            <a:off x="4572000" y="3644900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</a:t>
            </a:r>
          </a:p>
        </p:txBody>
      </p:sp>
      <p:sp>
        <p:nvSpPr>
          <p:cNvPr id="42002" name="Oval 18"/>
          <p:cNvSpPr/>
          <p:nvPr/>
        </p:nvSpPr>
        <p:spPr>
          <a:xfrm>
            <a:off x="4572000" y="2205038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碱性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42003" name="Oval 19"/>
          <p:cNvSpPr/>
          <p:nvPr/>
        </p:nvSpPr>
        <p:spPr>
          <a:xfrm>
            <a:off x="4572000" y="765175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金属</a:t>
            </a:r>
          </a:p>
        </p:txBody>
      </p:sp>
      <p:sp>
        <p:nvSpPr>
          <p:cNvPr id="6152" name="Oval 20"/>
          <p:cNvSpPr/>
          <p:nvPr/>
        </p:nvSpPr>
        <p:spPr>
          <a:xfrm>
            <a:off x="2411413" y="50133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CaCO</a:t>
            </a:r>
            <a:r>
              <a:rPr lang="en-US" altLang="zh-CN" sz="1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6153" name="Oval 21"/>
          <p:cNvSpPr/>
          <p:nvPr/>
        </p:nvSpPr>
        <p:spPr>
          <a:xfrm>
            <a:off x="2411413" y="3573463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</a:t>
            </a:r>
            <a:r>
              <a:rPr lang="en-US" altLang="zh-CN" sz="1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sz="1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6154" name="Oval 22"/>
          <p:cNvSpPr/>
          <p:nvPr/>
        </p:nvSpPr>
        <p:spPr>
          <a:xfrm>
            <a:off x="2411413" y="2133600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sz="1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</p:txBody>
      </p:sp>
      <p:sp>
        <p:nvSpPr>
          <p:cNvPr id="6155" name="Oval 23"/>
          <p:cNvSpPr/>
          <p:nvPr/>
        </p:nvSpPr>
        <p:spPr>
          <a:xfrm>
            <a:off x="2411413" y="692150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</a:p>
        </p:txBody>
      </p:sp>
      <p:sp>
        <p:nvSpPr>
          <p:cNvPr id="6156" name="Line 24"/>
          <p:cNvSpPr/>
          <p:nvPr/>
        </p:nvSpPr>
        <p:spPr>
          <a:xfrm>
            <a:off x="2916238" y="1773238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157" name="Line 26"/>
          <p:cNvSpPr/>
          <p:nvPr/>
        </p:nvSpPr>
        <p:spPr>
          <a:xfrm>
            <a:off x="2916238" y="4652963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158" name="Line 27"/>
          <p:cNvSpPr/>
          <p:nvPr/>
        </p:nvSpPr>
        <p:spPr>
          <a:xfrm>
            <a:off x="2916238" y="3213100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12" name="Line 28"/>
          <p:cNvSpPr/>
          <p:nvPr/>
        </p:nvSpPr>
        <p:spPr>
          <a:xfrm>
            <a:off x="5076825" y="1844675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13" name="Line 29"/>
          <p:cNvSpPr/>
          <p:nvPr/>
        </p:nvSpPr>
        <p:spPr>
          <a:xfrm>
            <a:off x="5076825" y="4724400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14" name="Line 30"/>
          <p:cNvSpPr/>
          <p:nvPr/>
        </p:nvSpPr>
        <p:spPr>
          <a:xfrm>
            <a:off x="5076825" y="3286125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29" name="Oval 45"/>
          <p:cNvSpPr/>
          <p:nvPr/>
        </p:nvSpPr>
        <p:spPr>
          <a:xfrm>
            <a:off x="2411413" y="50133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NaCl</a:t>
            </a:r>
          </a:p>
        </p:txBody>
      </p:sp>
      <p:sp>
        <p:nvSpPr>
          <p:cNvPr id="42030" name="Oval 46"/>
          <p:cNvSpPr/>
          <p:nvPr/>
        </p:nvSpPr>
        <p:spPr>
          <a:xfrm>
            <a:off x="2408238" y="3573463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NaOH</a:t>
            </a:r>
          </a:p>
        </p:txBody>
      </p:sp>
      <p:sp>
        <p:nvSpPr>
          <p:cNvPr id="42031" name="Oval 47"/>
          <p:cNvSpPr/>
          <p:nvPr/>
        </p:nvSpPr>
        <p:spPr>
          <a:xfrm>
            <a:off x="2405063" y="2133600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1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sp>
        <p:nvSpPr>
          <p:cNvPr id="42032" name="Oval 48"/>
          <p:cNvSpPr/>
          <p:nvPr/>
        </p:nvSpPr>
        <p:spPr>
          <a:xfrm>
            <a:off x="2401888" y="692150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</a:t>
            </a:r>
          </a:p>
        </p:txBody>
      </p:sp>
      <p:sp>
        <p:nvSpPr>
          <p:cNvPr id="42033" name="Line 49"/>
          <p:cNvSpPr/>
          <p:nvPr/>
        </p:nvSpPr>
        <p:spPr>
          <a:xfrm>
            <a:off x="2908300" y="1773238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34" name="Line 50"/>
          <p:cNvSpPr/>
          <p:nvPr/>
        </p:nvSpPr>
        <p:spPr>
          <a:xfrm>
            <a:off x="2914650" y="4652963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35" name="Line 51"/>
          <p:cNvSpPr/>
          <p:nvPr/>
        </p:nvSpPr>
        <p:spPr>
          <a:xfrm>
            <a:off x="2911475" y="3213100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37" name="Oval 53"/>
          <p:cNvSpPr/>
          <p:nvPr/>
        </p:nvSpPr>
        <p:spPr>
          <a:xfrm>
            <a:off x="7164388" y="3646488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酸</a:t>
            </a:r>
          </a:p>
        </p:txBody>
      </p:sp>
      <p:sp>
        <p:nvSpPr>
          <p:cNvPr id="42038" name="Oval 54"/>
          <p:cNvSpPr/>
          <p:nvPr/>
        </p:nvSpPr>
        <p:spPr>
          <a:xfrm>
            <a:off x="7164388" y="22066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酸性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42039" name="Oval 55"/>
          <p:cNvSpPr/>
          <p:nvPr/>
        </p:nvSpPr>
        <p:spPr>
          <a:xfrm>
            <a:off x="7164388" y="76517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非金属</a:t>
            </a:r>
          </a:p>
        </p:txBody>
      </p:sp>
      <p:sp>
        <p:nvSpPr>
          <p:cNvPr id="42040" name="Line 56"/>
          <p:cNvSpPr/>
          <p:nvPr/>
        </p:nvSpPr>
        <p:spPr>
          <a:xfrm>
            <a:off x="7667625" y="1846263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41" name="Line 57"/>
          <p:cNvSpPr/>
          <p:nvPr/>
        </p:nvSpPr>
        <p:spPr>
          <a:xfrm>
            <a:off x="7667625" y="4725988"/>
            <a:ext cx="0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42" name="Line 58"/>
          <p:cNvSpPr/>
          <p:nvPr/>
        </p:nvSpPr>
        <p:spPr>
          <a:xfrm>
            <a:off x="7667625" y="3286125"/>
            <a:ext cx="0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2043" name="Text Box 59"/>
          <p:cNvSpPr txBox="1"/>
          <p:nvPr/>
        </p:nvSpPr>
        <p:spPr>
          <a:xfrm>
            <a:off x="6154738" y="811213"/>
            <a:ext cx="611187" cy="5426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t>哪些物质之间能发生化学反应？</a:t>
            </a:r>
          </a:p>
        </p:txBody>
      </p:sp>
      <p:sp>
        <p:nvSpPr>
          <p:cNvPr id="42044" name="Rectangle 60"/>
          <p:cNvSpPr/>
          <p:nvPr/>
        </p:nvSpPr>
        <p:spPr>
          <a:xfrm>
            <a:off x="4297363" y="669925"/>
            <a:ext cx="4103687" cy="56165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2049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038" y="1700213"/>
            <a:ext cx="2466975" cy="57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0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475" y="3068638"/>
            <a:ext cx="3181350" cy="57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1" name="Picture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113" y="4652963"/>
            <a:ext cx="5761037" cy="40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5" name="Picture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8038" y="1773238"/>
            <a:ext cx="2724150" cy="40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6" name="Picture 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7675" y="3141663"/>
            <a:ext cx="3581400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7" name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4652963"/>
            <a:ext cx="4133850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058" name="Picture 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4388" y="5157788"/>
            <a:ext cx="1038225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2000"/>
                                        <p:tgtEl>
                                          <p:spTgt spid="4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4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4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4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4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4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4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20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4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0" grpId="0" animBg="1"/>
      <p:bldP spid="42001" grpId="0" animBg="1"/>
      <p:bldP spid="42002" grpId="0" animBg="1"/>
      <p:bldP spid="42003" grpId="0" animBg="1"/>
      <p:bldP spid="42029" grpId="0" animBg="1"/>
      <p:bldP spid="42030" grpId="0" animBg="1"/>
      <p:bldP spid="42031" grpId="0" animBg="1"/>
      <p:bldP spid="42032" grpId="0" animBg="1"/>
      <p:bldP spid="42037" grpId="0" animBg="1"/>
      <p:bldP spid="42038" grpId="0" animBg="1"/>
      <p:bldP spid="42039" grpId="0" animBg="1"/>
      <p:bldP spid="42043" grpId="0"/>
      <p:bldP spid="4204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WordArt 16"/>
          <p:cNvSpPr>
            <a:spLocks noTextEdit="1"/>
          </p:cNvSpPr>
          <p:nvPr/>
        </p:nvSpPr>
        <p:spPr>
          <a:xfrm rot="5400000">
            <a:off x="-1566862" y="3014663"/>
            <a:ext cx="4321175" cy="682625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一、八圈图</a:t>
            </a:r>
          </a:p>
        </p:txBody>
      </p:sp>
      <p:sp>
        <p:nvSpPr>
          <p:cNvPr id="7221" name="AutoShape 82">
            <a:hlinkClick r:id="" action="ppaction://hlinkshowjump?jump=lastslideviewed"/>
          </p:cNvPr>
          <p:cNvSpPr/>
          <p:nvPr/>
        </p:nvSpPr>
        <p:spPr>
          <a:xfrm>
            <a:off x="7812088" y="6308725"/>
            <a:ext cx="720725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sz="1600" b="1" dirty="0">
                <a:latin typeface="Arial" panose="020B0604020202020204" pitchFamily="34" charset="0"/>
                <a:ea typeface="华文楷体" panose="02010600040101010101" pitchFamily="2" charset="-122"/>
              </a:rPr>
              <a:t>返回最</a:t>
            </a:r>
          </a:p>
          <a:p>
            <a:pPr algn="ctr"/>
            <a:r>
              <a:rPr lang="zh-CN" altLang="en-US" sz="1600" b="1" dirty="0">
                <a:latin typeface="Arial" panose="020B0604020202020204" pitchFamily="34" charset="0"/>
                <a:ea typeface="华文楷体" panose="02010600040101010101" pitchFamily="2" charset="-122"/>
              </a:rPr>
              <a:t>近浏览</a:t>
            </a:r>
          </a:p>
        </p:txBody>
      </p:sp>
      <p:sp>
        <p:nvSpPr>
          <p:cNvPr id="7224" name="AutoShape 95">
            <a:hlinkClick r:id="" action="ppaction://hlinkshowjump?jump=nextslide"/>
          </p:cNvPr>
          <p:cNvSpPr/>
          <p:nvPr/>
        </p:nvSpPr>
        <p:spPr>
          <a:xfrm>
            <a:off x="8532813" y="6308725"/>
            <a:ext cx="611187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sz="1400" b="1" dirty="0">
                <a:latin typeface="Arial" panose="020B0604020202020204" pitchFamily="34" charset="0"/>
                <a:ea typeface="楷体" panose="02010609060101010101" pitchFamily="49" charset="-122"/>
              </a:rPr>
              <a:t>下一页</a:t>
            </a:r>
          </a:p>
        </p:txBody>
      </p:sp>
      <p:graphicFrame>
        <p:nvGraphicFramePr>
          <p:cNvPr id="89" name="对象 88">
            <a:extLst>
              <a:ext uri="{FF2B5EF4-FFF2-40B4-BE49-F238E27FC236}">
                <a16:creationId xmlns:a16="http://schemas.microsoft.com/office/drawing/2014/main" id="{0FA3B2CE-2A35-4C29-A233-52F06622E7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6644679"/>
              </p:ext>
            </p:extLst>
          </p:nvPr>
        </p:nvGraphicFramePr>
        <p:xfrm>
          <a:off x="1475656" y="549275"/>
          <a:ext cx="6120680" cy="5616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r:id="rId4" imgW="6410325" imgH="6086475" progId="Paint.Picture">
                  <p:embed/>
                </p:oleObj>
              </mc:Choice>
              <mc:Fallback>
                <p:oleObj r:id="rId4" imgW="6410325" imgH="6086475" progId="Paint.Picture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5656" y="549275"/>
                        <a:ext cx="6120680" cy="5616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8195" name="AutoShape 159">
            <a:hlinkClick r:id="" action="ppaction://hlinkshowjump?jump=nextslide"/>
          </p:cNvPr>
          <p:cNvSpPr/>
          <p:nvPr/>
        </p:nvSpPr>
        <p:spPr>
          <a:xfrm>
            <a:off x="8532813" y="6308725"/>
            <a:ext cx="611187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sz="1400" b="1" dirty="0">
                <a:latin typeface="Arial" panose="020B0604020202020204" pitchFamily="34" charset="0"/>
                <a:ea typeface="楷体" panose="02010609060101010101" pitchFamily="49" charset="-122"/>
              </a:rPr>
              <a:t>下一页</a:t>
            </a:r>
          </a:p>
        </p:txBody>
      </p:sp>
      <p:cxnSp>
        <p:nvCxnSpPr>
          <p:cNvPr id="8196" name="直接连接符 6"/>
          <p:cNvCxnSpPr/>
          <p:nvPr>
            <p:custDataLst>
              <p:tags r:id="rId1"/>
            </p:custDataLst>
          </p:nvPr>
        </p:nvCxnSpPr>
        <p:spPr>
          <a:xfrm>
            <a:off x="1817688" y="363538"/>
            <a:ext cx="0" cy="6278562"/>
          </a:xfrm>
          <a:prstGeom prst="line">
            <a:avLst/>
          </a:prstGeom>
          <a:ln w="6350" cap="flat" cmpd="sng">
            <a:solidFill>
              <a:srgbClr val="1F74AD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8197" name="任意多边形 34"/>
          <p:cNvSpPr/>
          <p:nvPr>
            <p:custDataLst>
              <p:tags r:id="rId2"/>
            </p:custDataLst>
          </p:nvPr>
        </p:nvSpPr>
        <p:spPr>
          <a:xfrm>
            <a:off x="1817688" y="2114550"/>
            <a:ext cx="765175" cy="938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4994" y="392885"/>
              </a:cxn>
              <a:cxn ang="0">
                <a:pos x="764994" y="938565"/>
              </a:cxn>
              <a:cxn ang="0">
                <a:pos x="0" y="545679"/>
              </a:cxn>
            </a:cxnLst>
            <a:rect l="0" t="0" r="0" b="0"/>
            <a:pathLst>
              <a:path w="580293" h="712177">
                <a:moveTo>
                  <a:pt x="0" y="0"/>
                </a:moveTo>
                <a:lnTo>
                  <a:pt x="580293" y="298119"/>
                </a:lnTo>
                <a:lnTo>
                  <a:pt x="580293" y="712177"/>
                </a:lnTo>
                <a:lnTo>
                  <a:pt x="0" y="414058"/>
                </a:lnTo>
                <a:close/>
              </a:path>
            </a:pathLst>
          </a:custGeom>
          <a:solidFill>
            <a:srgbClr val="1F74AD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"/>
            </p:custDataLst>
          </p:nvPr>
        </p:nvSpPr>
        <p:spPr>
          <a:xfrm>
            <a:off x="2582863" y="2508250"/>
            <a:ext cx="520700" cy="544513"/>
          </a:xfrm>
          <a:custGeom>
            <a:avLst/>
            <a:gdLst>
              <a:gd name="connsiteX0" fmla="*/ 0 w 394921"/>
              <a:gd name="connsiteY0" fmla="*/ 0 h 413238"/>
              <a:gd name="connsiteX1" fmla="*/ 207744 w 394921"/>
              <a:gd name="connsiteY1" fmla="*/ 0 h 413238"/>
              <a:gd name="connsiteX2" fmla="*/ 394921 w 394921"/>
              <a:gd name="connsiteY2" fmla="*/ 206619 h 413238"/>
              <a:gd name="connsiteX3" fmla="*/ 207744 w 394921"/>
              <a:gd name="connsiteY3" fmla="*/ 413238 h 413238"/>
              <a:gd name="connsiteX4" fmla="*/ 0 w 394921"/>
              <a:gd name="connsiteY4" fmla="*/ 413238 h 4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921" h="413238">
                <a:moveTo>
                  <a:pt x="0" y="0"/>
                </a:moveTo>
                <a:lnTo>
                  <a:pt x="207744" y="0"/>
                </a:lnTo>
                <a:cubicBezTo>
                  <a:pt x="311119" y="0"/>
                  <a:pt x="394921" y="92506"/>
                  <a:pt x="394921" y="206619"/>
                </a:cubicBezTo>
                <a:cubicBezTo>
                  <a:pt x="394921" y="320731"/>
                  <a:pt x="311119" y="413238"/>
                  <a:pt x="207744" y="413238"/>
                </a:cubicBezTo>
                <a:lnTo>
                  <a:pt x="0" y="413238"/>
                </a:lnTo>
                <a:close/>
              </a:path>
            </a:pathLst>
          </a:cu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en-US" altLang="zh-CN" sz="1500" strike="noStrike" spc="300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173413" y="2479675"/>
            <a:ext cx="4389438" cy="6016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找物质转化关系和方法</a:t>
            </a:r>
            <a:endParaRPr lang="zh-CN" altLang="en-US" sz="2000" spc="150" noProof="1">
              <a:solidFill>
                <a:srgbClr val="3498DB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200" name="任意多边形 62"/>
          <p:cNvSpPr/>
          <p:nvPr>
            <p:custDataLst>
              <p:tags r:id="rId5"/>
            </p:custDataLst>
          </p:nvPr>
        </p:nvSpPr>
        <p:spPr>
          <a:xfrm>
            <a:off x="1817688" y="3100388"/>
            <a:ext cx="765175" cy="9382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4994" y="392885"/>
              </a:cxn>
              <a:cxn ang="0">
                <a:pos x="764994" y="938565"/>
              </a:cxn>
              <a:cxn ang="0">
                <a:pos x="0" y="545679"/>
              </a:cxn>
            </a:cxnLst>
            <a:rect l="0" t="0" r="0" b="0"/>
            <a:pathLst>
              <a:path w="580293" h="712177">
                <a:moveTo>
                  <a:pt x="0" y="0"/>
                </a:moveTo>
                <a:lnTo>
                  <a:pt x="580293" y="298119"/>
                </a:lnTo>
                <a:lnTo>
                  <a:pt x="580293" y="712177"/>
                </a:lnTo>
                <a:lnTo>
                  <a:pt x="0" y="414058"/>
                </a:lnTo>
                <a:close/>
              </a:path>
            </a:pathLst>
          </a:custGeom>
          <a:solidFill>
            <a:srgbClr val="147A80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" name="任意多边形 63"/>
          <p:cNvSpPr/>
          <p:nvPr>
            <p:custDataLst>
              <p:tags r:id="rId6"/>
            </p:custDataLst>
          </p:nvPr>
        </p:nvSpPr>
        <p:spPr>
          <a:xfrm>
            <a:off x="2582863" y="3492500"/>
            <a:ext cx="520700" cy="546100"/>
          </a:xfrm>
          <a:custGeom>
            <a:avLst/>
            <a:gdLst>
              <a:gd name="connsiteX0" fmla="*/ 0 w 394921"/>
              <a:gd name="connsiteY0" fmla="*/ 0 h 413238"/>
              <a:gd name="connsiteX1" fmla="*/ 207744 w 394921"/>
              <a:gd name="connsiteY1" fmla="*/ 0 h 413238"/>
              <a:gd name="connsiteX2" fmla="*/ 394921 w 394921"/>
              <a:gd name="connsiteY2" fmla="*/ 206619 h 413238"/>
              <a:gd name="connsiteX3" fmla="*/ 207744 w 394921"/>
              <a:gd name="connsiteY3" fmla="*/ 413238 h 413238"/>
              <a:gd name="connsiteX4" fmla="*/ 0 w 394921"/>
              <a:gd name="connsiteY4" fmla="*/ 413238 h 4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921" h="413238">
                <a:moveTo>
                  <a:pt x="0" y="0"/>
                </a:moveTo>
                <a:lnTo>
                  <a:pt x="207744" y="0"/>
                </a:lnTo>
                <a:cubicBezTo>
                  <a:pt x="311119" y="0"/>
                  <a:pt x="394921" y="92506"/>
                  <a:pt x="394921" y="206619"/>
                </a:cubicBezTo>
                <a:cubicBezTo>
                  <a:pt x="394921" y="320731"/>
                  <a:pt x="311119" y="413238"/>
                  <a:pt x="207744" y="413238"/>
                </a:cubicBezTo>
                <a:lnTo>
                  <a:pt x="0" y="413238"/>
                </a:lnTo>
                <a:close/>
              </a:path>
            </a:pathLst>
          </a:cu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en-US" altLang="zh-CN" sz="1500" strike="noStrike" spc="300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76" name="文本框 75"/>
          <p:cNvSpPr txBox="1"/>
          <p:nvPr>
            <p:custDataLst>
              <p:tags r:id="rId7"/>
            </p:custDataLst>
          </p:nvPr>
        </p:nvSpPr>
        <p:spPr>
          <a:xfrm>
            <a:off x="3173413" y="3463925"/>
            <a:ext cx="4867275" cy="6016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生成盐的方法及反应条件</a:t>
            </a:r>
            <a:endParaRPr lang="zh-CN" altLang="en-US" sz="2000" spc="150" noProof="1">
              <a:solidFill>
                <a:srgbClr val="1AA3AA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203" name="任意多边形 68"/>
          <p:cNvSpPr/>
          <p:nvPr>
            <p:custDataLst>
              <p:tags r:id="rId8"/>
            </p:custDataLst>
          </p:nvPr>
        </p:nvSpPr>
        <p:spPr>
          <a:xfrm>
            <a:off x="1817688" y="4089400"/>
            <a:ext cx="765175" cy="938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4994" y="392885"/>
              </a:cxn>
              <a:cxn ang="0">
                <a:pos x="764994" y="938565"/>
              </a:cxn>
              <a:cxn ang="0">
                <a:pos x="0" y="545679"/>
              </a:cxn>
            </a:cxnLst>
            <a:rect l="0" t="0" r="0" b="0"/>
            <a:pathLst>
              <a:path w="580293" h="712177">
                <a:moveTo>
                  <a:pt x="0" y="0"/>
                </a:moveTo>
                <a:lnTo>
                  <a:pt x="580293" y="298119"/>
                </a:lnTo>
                <a:lnTo>
                  <a:pt x="580293" y="712177"/>
                </a:lnTo>
                <a:lnTo>
                  <a:pt x="0" y="414058"/>
                </a:lnTo>
                <a:close/>
              </a:path>
            </a:pathLst>
          </a:custGeom>
          <a:solidFill>
            <a:srgbClr val="4F7A44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" name="任意多边形 69"/>
          <p:cNvSpPr/>
          <p:nvPr>
            <p:custDataLst>
              <p:tags r:id="rId9"/>
            </p:custDataLst>
          </p:nvPr>
        </p:nvSpPr>
        <p:spPr>
          <a:xfrm>
            <a:off x="2582863" y="4483100"/>
            <a:ext cx="520700" cy="544513"/>
          </a:xfrm>
          <a:custGeom>
            <a:avLst/>
            <a:gdLst>
              <a:gd name="connsiteX0" fmla="*/ 0 w 394921"/>
              <a:gd name="connsiteY0" fmla="*/ 0 h 413238"/>
              <a:gd name="connsiteX1" fmla="*/ 207744 w 394921"/>
              <a:gd name="connsiteY1" fmla="*/ 0 h 413238"/>
              <a:gd name="connsiteX2" fmla="*/ 394921 w 394921"/>
              <a:gd name="connsiteY2" fmla="*/ 206619 h 413238"/>
              <a:gd name="connsiteX3" fmla="*/ 207744 w 394921"/>
              <a:gd name="connsiteY3" fmla="*/ 413238 h 413238"/>
              <a:gd name="connsiteX4" fmla="*/ 0 w 394921"/>
              <a:gd name="connsiteY4" fmla="*/ 413238 h 4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921" h="413238">
                <a:moveTo>
                  <a:pt x="0" y="0"/>
                </a:moveTo>
                <a:lnTo>
                  <a:pt x="207744" y="0"/>
                </a:lnTo>
                <a:cubicBezTo>
                  <a:pt x="311119" y="0"/>
                  <a:pt x="394921" y="92506"/>
                  <a:pt x="394921" y="206619"/>
                </a:cubicBezTo>
                <a:cubicBezTo>
                  <a:pt x="394921" y="320731"/>
                  <a:pt x="311119" y="413238"/>
                  <a:pt x="207744" y="413238"/>
                </a:cubicBezTo>
                <a:lnTo>
                  <a:pt x="0" y="413238"/>
                </a:lnTo>
                <a:close/>
              </a:path>
            </a:pathLst>
          </a:cu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en-US" altLang="zh-CN" sz="1500" strike="noStrike" spc="300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77" name="文本框 76">
            <a:hlinkClick r:id="rId16" action="ppaction://hlinksldjump"/>
          </p:cNvPr>
          <p:cNvSpPr txBox="1"/>
          <p:nvPr>
            <p:custDataLst>
              <p:tags r:id="rId10"/>
            </p:custDataLst>
          </p:nvPr>
        </p:nvSpPr>
        <p:spPr>
          <a:xfrm>
            <a:off x="3173413" y="4459288"/>
            <a:ext cx="4867275" cy="6016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4.</a:t>
            </a:r>
            <a:r>
              <a:rPr lang="zh-CN" altLang="en-US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四种基本反应类型再认识八圈图</a:t>
            </a:r>
            <a:endParaRPr lang="zh-CN" altLang="en-US" sz="2000" spc="150" noProof="1">
              <a:solidFill>
                <a:srgbClr val="69A35B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206" name="任意多边形 8"/>
          <p:cNvSpPr/>
          <p:nvPr>
            <p:custDataLst>
              <p:tags r:id="rId11"/>
            </p:custDataLst>
          </p:nvPr>
        </p:nvSpPr>
        <p:spPr>
          <a:xfrm>
            <a:off x="1817688" y="1128713"/>
            <a:ext cx="765175" cy="9382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4994" y="392885"/>
              </a:cxn>
              <a:cxn ang="0">
                <a:pos x="764994" y="938565"/>
              </a:cxn>
              <a:cxn ang="0">
                <a:pos x="0" y="545679"/>
              </a:cxn>
            </a:cxnLst>
            <a:rect l="0" t="0" r="0" b="0"/>
            <a:pathLst>
              <a:path w="580293" h="712177">
                <a:moveTo>
                  <a:pt x="0" y="0"/>
                </a:moveTo>
                <a:lnTo>
                  <a:pt x="580293" y="298119"/>
                </a:lnTo>
                <a:lnTo>
                  <a:pt x="580293" y="712177"/>
                </a:lnTo>
                <a:lnTo>
                  <a:pt x="0" y="414058"/>
                </a:lnTo>
                <a:close/>
              </a:path>
            </a:pathLst>
          </a:custGeom>
          <a:solidFill>
            <a:srgbClr val="175782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2582863" y="1522413"/>
            <a:ext cx="520700" cy="544513"/>
          </a:xfrm>
          <a:custGeom>
            <a:avLst/>
            <a:gdLst>
              <a:gd name="connsiteX0" fmla="*/ 0 w 394921"/>
              <a:gd name="connsiteY0" fmla="*/ 0 h 413238"/>
              <a:gd name="connsiteX1" fmla="*/ 207744 w 394921"/>
              <a:gd name="connsiteY1" fmla="*/ 0 h 413238"/>
              <a:gd name="connsiteX2" fmla="*/ 394921 w 394921"/>
              <a:gd name="connsiteY2" fmla="*/ 206619 h 413238"/>
              <a:gd name="connsiteX3" fmla="*/ 207744 w 394921"/>
              <a:gd name="connsiteY3" fmla="*/ 413238 h 413238"/>
              <a:gd name="connsiteX4" fmla="*/ 0 w 394921"/>
              <a:gd name="connsiteY4" fmla="*/ 413238 h 4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921" h="413238">
                <a:moveTo>
                  <a:pt x="0" y="0"/>
                </a:moveTo>
                <a:lnTo>
                  <a:pt x="207744" y="0"/>
                </a:lnTo>
                <a:cubicBezTo>
                  <a:pt x="311119" y="0"/>
                  <a:pt x="394921" y="92506"/>
                  <a:pt x="394921" y="206619"/>
                </a:cubicBezTo>
                <a:cubicBezTo>
                  <a:pt x="394921" y="320731"/>
                  <a:pt x="311119" y="413238"/>
                  <a:pt x="207744" y="413238"/>
                </a:cubicBezTo>
                <a:lnTo>
                  <a:pt x="0" y="413238"/>
                </a:lnTo>
                <a:close/>
              </a:path>
            </a:pathLst>
          </a:cu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en-US" altLang="zh-CN" sz="1500" strike="noStrike" spc="300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3173413" y="1489075"/>
            <a:ext cx="3384550" cy="6016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20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各类物质的主要性质</a:t>
            </a:r>
            <a:endParaRPr lang="zh-CN" altLang="en-US" sz="2000" spc="150" noProof="1">
              <a:solidFill>
                <a:srgbClr val="1F74AD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0"/>
          <p:cNvSpPr txBox="1"/>
          <p:nvPr/>
        </p:nvSpPr>
        <p:spPr>
          <a:xfrm>
            <a:off x="2319338" y="542925"/>
            <a:ext cx="36969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各类物质的主要性质</a:t>
            </a:r>
          </a:p>
        </p:txBody>
      </p:sp>
      <p:sp>
        <p:nvSpPr>
          <p:cNvPr id="9219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2" name="矩形 1"/>
          <p:cNvSpPr/>
          <p:nvPr/>
        </p:nvSpPr>
        <p:spPr>
          <a:xfrm>
            <a:off x="3419475" y="1989138"/>
            <a:ext cx="1223963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19475" y="2492375"/>
            <a:ext cx="1223963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19475" y="2924175"/>
            <a:ext cx="1223963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08563" y="2879725"/>
            <a:ext cx="2447925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48263" y="2420938"/>
            <a:ext cx="2447925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168900" y="1989455"/>
            <a:ext cx="2087880" cy="360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9227" name="Text Box 42"/>
          <p:cNvSpPr txBox="1"/>
          <p:nvPr/>
        </p:nvSpPr>
        <p:spPr>
          <a:xfrm>
            <a:off x="1301750" y="1003300"/>
            <a:ext cx="6915150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例题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</a:rPr>
              <a:t>1. 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写出能与氢氧化钠反应的三种不同物质对应</a:t>
            </a:r>
          </a:p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   的化学方程式</a:t>
            </a:r>
          </a:p>
        </p:txBody>
      </p:sp>
      <p:grpSp>
        <p:nvGrpSpPr>
          <p:cNvPr id="9228" name="Group 114"/>
          <p:cNvGrpSpPr/>
          <p:nvPr/>
        </p:nvGrpSpPr>
        <p:grpSpPr>
          <a:xfrm>
            <a:off x="1619250" y="1916113"/>
            <a:ext cx="4046538" cy="1323975"/>
            <a:chOff x="1020" y="1204"/>
            <a:chExt cx="2549" cy="909"/>
          </a:xfrm>
        </p:grpSpPr>
        <p:sp>
          <p:nvSpPr>
            <p:cNvPr id="9229" name="Text Box 86"/>
            <p:cNvSpPr txBox="1"/>
            <p:nvPr/>
          </p:nvSpPr>
          <p:spPr>
            <a:xfrm>
              <a:off x="1020" y="1793"/>
              <a:ext cx="2549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③    NaOH+                 </a:t>
              </a:r>
            </a:p>
          </p:txBody>
        </p:sp>
        <p:sp>
          <p:nvSpPr>
            <p:cNvPr id="9230" name="Text Box 87"/>
            <p:cNvSpPr txBox="1"/>
            <p:nvPr/>
          </p:nvSpPr>
          <p:spPr>
            <a:xfrm>
              <a:off x="1020" y="1204"/>
              <a:ext cx="2236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①    NaOH+                  =</a:t>
              </a:r>
            </a:p>
          </p:txBody>
        </p:sp>
        <p:sp>
          <p:nvSpPr>
            <p:cNvPr id="9231" name="Text Box 88"/>
            <p:cNvSpPr txBox="1"/>
            <p:nvPr/>
          </p:nvSpPr>
          <p:spPr>
            <a:xfrm>
              <a:off x="1020" y="1522"/>
              <a:ext cx="2183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②    NaOH+                   =</a:t>
              </a:r>
            </a:p>
          </p:txBody>
        </p:sp>
        <p:sp>
          <p:nvSpPr>
            <p:cNvPr id="9232" name="Text Box 98"/>
            <p:cNvSpPr txBox="1"/>
            <p:nvPr/>
          </p:nvSpPr>
          <p:spPr>
            <a:xfrm>
              <a:off x="1020" y="1797"/>
              <a:ext cx="2135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③    NaOH+                  =                </a:t>
              </a:r>
            </a:p>
          </p:txBody>
        </p:sp>
        <p:sp>
          <p:nvSpPr>
            <p:cNvPr id="9233" name="Text Box 102"/>
            <p:cNvSpPr txBox="1"/>
            <p:nvPr/>
          </p:nvSpPr>
          <p:spPr>
            <a:xfrm>
              <a:off x="1020" y="1525"/>
              <a:ext cx="1166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②    NaOH                </a:t>
              </a:r>
            </a:p>
          </p:txBody>
        </p:sp>
        <p:sp>
          <p:nvSpPr>
            <p:cNvPr id="9234" name="Text Box 106"/>
            <p:cNvSpPr txBox="1"/>
            <p:nvPr/>
          </p:nvSpPr>
          <p:spPr>
            <a:xfrm>
              <a:off x="1020" y="1207"/>
              <a:ext cx="2236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</a:rPr>
                <a:t>①    NaOH+                  =</a:t>
              </a:r>
            </a:p>
          </p:txBody>
        </p:sp>
      </p:grpSp>
      <p:pic>
        <p:nvPicPr>
          <p:cNvPr id="17" name="Picture 1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400" y="1989455"/>
            <a:ext cx="625475" cy="360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098" name="Picture 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900" y="1989455"/>
            <a:ext cx="1537970" cy="360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1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5975" y="1916430"/>
            <a:ext cx="233045" cy="40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1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5375" y="2492375"/>
            <a:ext cx="495935" cy="302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16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7825" y="2420620"/>
            <a:ext cx="1144905" cy="3543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1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50" y="2927350"/>
            <a:ext cx="746125" cy="306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Picture 16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8900" y="2923540"/>
            <a:ext cx="1903730" cy="2959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Picture 16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3905" y="2839720"/>
            <a:ext cx="234950" cy="328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44" name="AutoShape 159">
            <a:hlinkClick r:id="" action="ppaction://hlinkshowjump?jump=nextslide"/>
          </p:cNvPr>
          <p:cNvSpPr/>
          <p:nvPr/>
        </p:nvSpPr>
        <p:spPr>
          <a:xfrm>
            <a:off x="8532813" y="6308725"/>
            <a:ext cx="611187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sz="1400" b="1" dirty="0">
                <a:latin typeface="Arial" panose="020B0604020202020204" pitchFamily="34" charset="0"/>
                <a:ea typeface="楷体" panose="02010609060101010101" pitchFamily="49" charset="-122"/>
              </a:rPr>
              <a:t>下一页</a:t>
            </a:r>
          </a:p>
        </p:txBody>
      </p:sp>
      <p:graphicFrame>
        <p:nvGraphicFramePr>
          <p:cNvPr id="13" name="对象 12"/>
          <p:cNvGraphicFramePr/>
          <p:nvPr/>
        </p:nvGraphicFramePr>
        <p:xfrm>
          <a:off x="1899920" y="3428365"/>
          <a:ext cx="3557905" cy="3345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12" imgW="6410325" imgH="6086475" progId="Paint.Picture">
                  <p:embed/>
                </p:oleObj>
              </mc:Choice>
              <mc:Fallback>
                <p:oleObj r:id="rId12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99920" y="3428365"/>
                        <a:ext cx="3557905" cy="3345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0"/>
          <p:cNvSpPr txBox="1"/>
          <p:nvPr/>
        </p:nvSpPr>
        <p:spPr>
          <a:xfrm>
            <a:off x="2319338" y="542925"/>
            <a:ext cx="36969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各类物质的主要性质</a:t>
            </a:r>
          </a:p>
        </p:txBody>
      </p:sp>
      <p:sp>
        <p:nvSpPr>
          <p:cNvPr id="10243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0246" name="Text Box 42"/>
          <p:cNvSpPr txBox="1"/>
          <p:nvPr/>
        </p:nvSpPr>
        <p:spPr>
          <a:xfrm>
            <a:off x="1287463" y="1097280"/>
            <a:ext cx="6743700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例题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</a:rPr>
              <a:t>2. 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下列物质中找出能跟稀盐酸反应的物质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</a:rPr>
              <a:t>:</a:t>
            </a:r>
          </a:p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镁 、碳、氧化镁、二氧化碳、氢氧化镁、碳酸、</a:t>
            </a:r>
            <a:endParaRPr lang="en-US" altLang="zh-CN" b="1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</a:rPr>
              <a:t>碳酸钙</a:t>
            </a:r>
          </a:p>
        </p:txBody>
      </p:sp>
      <p:pic>
        <p:nvPicPr>
          <p:cNvPr id="40096" name="Picture 16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27650" y="2861310"/>
            <a:ext cx="3384550" cy="19859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5" name="直接连接符 74"/>
          <p:cNvCxnSpPr/>
          <p:nvPr/>
        </p:nvCxnSpPr>
        <p:spPr>
          <a:xfrm>
            <a:off x="5914708" y="3154045"/>
            <a:ext cx="1512888" cy="10080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490970" y="3657283"/>
            <a:ext cx="792163" cy="43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6779895" y="4089083"/>
            <a:ext cx="647700" cy="730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6490970" y="4162108"/>
            <a:ext cx="936625" cy="5032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对象 12"/>
          <p:cNvGraphicFramePr/>
          <p:nvPr>
            <p:custDataLst>
              <p:tags r:id="rId3"/>
            </p:custDataLst>
          </p:nvPr>
        </p:nvGraphicFramePr>
        <p:xfrm>
          <a:off x="1287780" y="2296160"/>
          <a:ext cx="3808730" cy="376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7" imgW="6410325" imgH="6086475" progId="Paint.Picture">
                  <p:embed/>
                </p:oleObj>
              </mc:Choice>
              <mc:Fallback>
                <p:oleObj r:id="rId7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87780" y="2296160"/>
                        <a:ext cx="3808730" cy="3769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0EDD7A-8E24-420A-A917-7A233111C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88"/>
            <a:ext cx="9144000" cy="6821024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表格 12289"/>
          <p:cNvGraphicFramePr/>
          <p:nvPr>
            <p:custDataLst>
              <p:tags r:id="rId2"/>
            </p:custDataLst>
          </p:nvPr>
        </p:nvGraphicFramePr>
        <p:xfrm>
          <a:off x="1117600" y="881063"/>
          <a:ext cx="6977063" cy="5553710"/>
        </p:xfrm>
        <a:graphic>
          <a:graphicData uri="http://schemas.openxmlformats.org/drawingml/2006/table">
            <a:tbl>
              <a:tblPr/>
              <a:tblGrid>
                <a:gridCol w="190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2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方法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生成物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①金属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rowSpan="8"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en-US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②金属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en-US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67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③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</a:p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1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碱性氧化物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④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碱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⑤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567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⑥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碱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+</a:t>
                      </a:r>
                    </a:p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1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酸性氧化物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⑦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碱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en-US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⑧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  <a:r>
                        <a:rPr lang="en-US" altLang="zh-CN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800" b="1">
                          <a:solidFill>
                            <a:srgbClr val="26267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31" name="Text Box 2"/>
          <p:cNvSpPr txBox="1"/>
          <p:nvPr/>
        </p:nvSpPr>
        <p:spPr>
          <a:xfrm>
            <a:off x="2319338" y="184150"/>
            <a:ext cx="44119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生成盐的方法及反应条件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228975" y="3032125"/>
            <a:ext cx="1800225" cy="1727200"/>
            <a:chOff x="5089" y="4039"/>
            <a:chExt cx="2834" cy="2722"/>
          </a:xfrm>
        </p:grpSpPr>
        <p:sp>
          <p:nvSpPr>
            <p:cNvPr id="3" name="太阳形 2"/>
            <p:cNvSpPr/>
            <p:nvPr/>
          </p:nvSpPr>
          <p:spPr>
            <a:xfrm>
              <a:off x="5089" y="4039"/>
              <a:ext cx="2835" cy="2722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2334" name="文本框 3"/>
            <p:cNvSpPr txBox="1"/>
            <p:nvPr/>
          </p:nvSpPr>
          <p:spPr>
            <a:xfrm>
              <a:off x="5926" y="4800"/>
              <a:ext cx="1092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盐</a:t>
              </a:r>
            </a:p>
          </p:txBody>
        </p:sp>
      </p:grpSp>
      <p:graphicFrame>
        <p:nvGraphicFramePr>
          <p:cNvPr id="14" name="对象 13"/>
          <p:cNvGraphicFramePr/>
          <p:nvPr/>
        </p:nvGraphicFramePr>
        <p:xfrm>
          <a:off x="5329238" y="1401763"/>
          <a:ext cx="2767012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r:id="rId5" imgW="2857500" imgH="5019675" progId="Paint.Picture">
                  <p:embed/>
                </p:oleObj>
              </mc:Choice>
              <mc:Fallback>
                <p:oleObj r:id="rId5" imgW="2857500" imgH="501967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29238" y="1401763"/>
                        <a:ext cx="2767012" cy="502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6" name="AutoShape 50">
            <a:hlinkClick r:id="rId7" action="ppaction://hlinksldjump"/>
          </p:cNvPr>
          <p:cNvSpPr/>
          <p:nvPr/>
        </p:nvSpPr>
        <p:spPr>
          <a:xfrm>
            <a:off x="7017703" y="26035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337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6" name="笑脸 15">
            <a:hlinkClick r:id="" action="ppaction://hlinkshowjump?jump=lastslideviewed"/>
          </p:cNvPr>
          <p:cNvSpPr/>
          <p:nvPr/>
        </p:nvSpPr>
        <p:spPr>
          <a:xfrm>
            <a:off x="8313738" y="6305550"/>
            <a:ext cx="479425" cy="4445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/>
        </p:nvSpPr>
        <p:spPr>
          <a:xfrm>
            <a:off x="2319338" y="184150"/>
            <a:ext cx="44116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生成盐的方法及反应条件</a:t>
            </a:r>
          </a:p>
        </p:txBody>
      </p:sp>
      <p:graphicFrame>
        <p:nvGraphicFramePr>
          <p:cNvPr id="13315" name="表格 13314"/>
          <p:cNvGraphicFramePr/>
          <p:nvPr>
            <p:custDataLst>
              <p:tags r:id="rId1"/>
            </p:custDataLst>
          </p:nvPr>
        </p:nvGraphicFramePr>
        <p:xfrm>
          <a:off x="1024890" y="872173"/>
          <a:ext cx="7388860" cy="4680585"/>
        </p:xfrm>
        <a:graphic>
          <a:graphicData uri="http://schemas.openxmlformats.org/drawingml/2006/table">
            <a:tbl>
              <a:tblPr/>
              <a:tblGrid>
                <a:gridCol w="2233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4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6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方法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条件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①金属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②金属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en-US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③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碱性氧化物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④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碱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⑤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113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⑥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碱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酸性氧化物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⑦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碱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en-US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112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⑧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  <a:r>
                        <a:rPr lang="en-US" altLang="zh-CN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347" name="AutoShape 503">
            <a:hlinkClick r:id="rId4" action="ppaction://hlinksldjump"/>
          </p:cNvPr>
          <p:cNvSpPr/>
          <p:nvPr/>
        </p:nvSpPr>
        <p:spPr>
          <a:xfrm>
            <a:off x="7092950" y="26035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63925" y="1504950"/>
            <a:ext cx="4435475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、氢前金属  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、常用稀盐酸和稀硫酸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63925" y="1903413"/>
            <a:ext cx="4243388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、前金换后金     </a:t>
            </a:r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、盐溶液</a:t>
            </a:r>
          </a:p>
          <a:p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3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、不用</a:t>
            </a:r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K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、</a:t>
            </a:r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Na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、</a:t>
            </a:r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Ca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、</a:t>
            </a:r>
            <a:r>
              <a:rPr lang="en-US" altLang="zh-CN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Ba</a:t>
            </a:r>
            <a:r>
              <a:rPr lang="zh-CN" altLang="en-US" sz="1800" b="1">
                <a:solidFill>
                  <a:srgbClr val="339966"/>
                </a:solidFill>
                <a:latin typeface="Times New Roman" panose="02020603050405020304" charset="0"/>
                <a:ea typeface="新宋体" panose="02010609030101010101" charset="-122"/>
                <a:cs typeface="Times New Roman" panose="02020603050405020304" charset="0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51200" y="2549525"/>
            <a:ext cx="50800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noProof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楷体" panose="02010609060101010101" pitchFamily="49" charset="-122"/>
                <a:cs typeface="+mn-cs"/>
              </a:rPr>
              <a:t>酸可溶</a:t>
            </a:r>
            <a:endParaRPr lang="zh-CN" altLang="en-US" b="1" noProof="1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  <a:p>
            <a:r>
              <a:rPr lang="zh-CN" altLang="en-US" b="1" noProof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楷体" panose="02010609060101010101" pitchFamily="49" charset="-122"/>
                <a:cs typeface="+mn-cs"/>
              </a:rPr>
              <a:t>酸可溶</a:t>
            </a:r>
            <a:endParaRPr lang="zh-CN" altLang="en-US" b="1" noProof="1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  <a:p>
            <a:endParaRPr lang="zh-CN" altLang="en-US" b="1" noProof="1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  <a:p>
            <a:r>
              <a:rPr lang="zh-CN" altLang="en-US" b="1" noProof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楷体" panose="02010609060101010101" pitchFamily="49" charset="-122"/>
                <a:cs typeface="+mn-cs"/>
              </a:rPr>
              <a:t>酸可溶，生成物符合复分解反应条件</a:t>
            </a:r>
            <a:endParaRPr lang="zh-CN" altLang="en-US" b="1" noProof="1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6138" y="4117975"/>
            <a:ext cx="4055745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18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可溶性碱：</a:t>
            </a:r>
            <a:r>
              <a:rPr lang="en-US" altLang="zh-CN" sz="16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KOH\NaOH\Ca(OH)</a:t>
            </a:r>
            <a:r>
              <a:rPr lang="en-US" altLang="zh-CN" sz="16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6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\Ba(OH)</a:t>
            </a:r>
            <a:r>
              <a:rPr lang="en-US" altLang="zh-CN" sz="16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endParaRPr lang="zh-CN" altLang="en-US" sz="1600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63925" y="4600575"/>
            <a:ext cx="3856038" cy="830263"/>
            <a:chOff x="5455" y="7246"/>
            <a:chExt cx="6072" cy="1306"/>
          </a:xfrm>
        </p:grpSpPr>
        <p:sp>
          <p:nvSpPr>
            <p:cNvPr id="8" name="文本框 7"/>
            <p:cNvSpPr txBox="1"/>
            <p:nvPr/>
          </p:nvSpPr>
          <p:spPr>
            <a:xfrm>
              <a:off x="5455" y="7246"/>
              <a:ext cx="6072" cy="1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noProof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Times New Roman" panose="02020603050405020304" charset="0"/>
                  <a:ea typeface="宋体" panose="02010600030101010101" pitchFamily="2" charset="-122"/>
                  <a:cs typeface="+mn-cs"/>
                </a:rPr>
                <a:t>反应物均可溶；</a:t>
              </a:r>
              <a:endParaRPr lang="zh-CN" altLang="en-US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charset="0"/>
              </a:endParaRPr>
            </a:p>
            <a:p>
              <a:r>
                <a:rPr lang="zh-CN" altLang="en-US" b="1" noProof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Times New Roman" panose="02020603050405020304" charset="0"/>
                  <a:ea typeface="宋体" panose="02010600030101010101" pitchFamily="2" charset="-122"/>
                  <a:cs typeface="+mn-cs"/>
                </a:rPr>
                <a:t>生成物符合复分解反应条件</a:t>
              </a:r>
              <a:endParaRPr lang="zh-CN" altLang="en-US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charset="0"/>
              </a:endParaRPr>
            </a:p>
          </p:txBody>
        </p:sp>
        <p:sp>
          <p:nvSpPr>
            <p:cNvPr id="9" name="左大括号 8"/>
            <p:cNvSpPr/>
            <p:nvPr/>
          </p:nvSpPr>
          <p:spPr>
            <a:xfrm>
              <a:off x="5493" y="7554"/>
              <a:ext cx="119" cy="794"/>
            </a:xfrm>
            <a:prstGeom prst="leftBrac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3355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6" name="太阳形 5">
            <a:hlinkClick r:id="" action="ppaction://hlinkshowjump?jump=lastslideviewed"/>
          </p:cNvPr>
          <p:cNvSpPr/>
          <p:nvPr/>
        </p:nvSpPr>
        <p:spPr>
          <a:xfrm>
            <a:off x="8331200" y="6202045"/>
            <a:ext cx="720090" cy="48387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/>
          <p:nvPr/>
        </p:nvSpPr>
        <p:spPr>
          <a:xfrm>
            <a:off x="2328863" y="77247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  <p:sp>
        <p:nvSpPr>
          <p:cNvPr id="14340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4341" name="AutoShape 50">
            <a:hlinkClick r:id="rId4" action="ppaction://hlinksldjump"/>
          </p:cNvPr>
          <p:cNvSpPr/>
          <p:nvPr/>
        </p:nvSpPr>
        <p:spPr>
          <a:xfrm>
            <a:off x="6443663" y="26035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2" name="Text Box 42"/>
          <p:cNvSpPr txBox="1"/>
          <p:nvPr/>
        </p:nvSpPr>
        <p:spPr>
          <a:xfrm>
            <a:off x="1427163" y="2022475"/>
            <a:ext cx="6793865" cy="37820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例题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3.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盛放澄清石灰水的试剂瓶内壁往往附有</a:t>
            </a:r>
          </a:p>
          <a:p>
            <a:pPr>
              <a:lnSpc>
                <a:spcPct val="180000"/>
              </a:lnSpc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不溶于水的白色固体，这层固体的化学式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______,</a:t>
            </a:r>
          </a:p>
          <a:p>
            <a:pPr>
              <a:lnSpc>
                <a:spcPct val="180000"/>
              </a:lnSpc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除去瓶壁上的白色固体需要的试剂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_______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，写</a:t>
            </a:r>
          </a:p>
          <a:p>
            <a:pPr>
              <a:lnSpc>
                <a:spcPct val="180000"/>
              </a:lnSpc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出除去白色固体的化学方程式</a:t>
            </a:r>
          </a:p>
          <a:p>
            <a:pPr>
              <a:lnSpc>
                <a:spcPct val="180000"/>
              </a:lnSpc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_________________________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</a:p>
          <a:p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19925" y="2649538"/>
            <a:ext cx="1203325" cy="755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CaCO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97588" y="3340100"/>
            <a:ext cx="1352550" cy="755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稀盐酸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08113" y="4616450"/>
            <a:ext cx="4559935" cy="7556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CaCO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3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+2HCl=CaCl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+H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O+CO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363980" y="1021715"/>
            <a:ext cx="69100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例题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</a:t>
            </a:r>
            <a:r>
              <a:rPr 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除去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FeCl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溶液中的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CuCl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可选用的试剂是（      ）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1652905" y="1812607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Fe	    B. Cu       C. HCl	   D. Ag</a:t>
            </a:r>
            <a:endParaRPr lang="en-US" altLang="en-US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aphicFrame>
        <p:nvGraphicFramePr>
          <p:cNvPr id="13" name="对象 12"/>
          <p:cNvGraphicFramePr/>
          <p:nvPr/>
        </p:nvGraphicFramePr>
        <p:xfrm>
          <a:off x="1153160" y="2292985"/>
          <a:ext cx="3808730" cy="376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5" imgW="6410325" imgH="6086475" progId="Paint.Picture">
                  <p:embed/>
                </p:oleObj>
              </mc:Choice>
              <mc:Fallback>
                <p:oleObj r:id="rId5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3160" y="2292985"/>
                        <a:ext cx="3808730" cy="3769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1724660" y="1226820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86655" y="2416810"/>
            <a:ext cx="3623945" cy="30460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A、因为铁的金属活动性比铜强，所以Fe能与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溶液反应生成氯化亚铁和铜，能除去杂质且没有引入新的杂质，符合除杂原则，故选项选用的试剂正确。 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4970145" y="2400300"/>
            <a:ext cx="3623945" cy="15684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B、铜不与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溶液反应，不能除去杂质，不符合除杂原则，故选项选用的试剂错误。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86655" y="2416810"/>
            <a:ext cx="3623945" cy="15684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C、盐酸不与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溶液反应，不能除去杂质，不符合除杂原则，故选项选用的试剂错误。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961890" y="2357120"/>
            <a:ext cx="3623945" cy="23069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D、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因为银的金属活动性比铜弱，所以</a:t>
            </a:r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银不与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溶液反应，不能除去杂质，不符合除杂原则，故选项选用的试剂错误。 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b="1"/>
          </a:p>
        </p:txBody>
      </p:sp>
      <p:sp>
        <p:nvSpPr>
          <p:cNvPr id="16389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4339" name="Text Box 2"/>
          <p:cNvSpPr txBox="1"/>
          <p:nvPr/>
        </p:nvSpPr>
        <p:spPr>
          <a:xfrm>
            <a:off x="2328863" y="19843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5" grpId="2"/>
      <p:bldP spid="10" grpId="0" bldLvl="0" animBg="1"/>
      <p:bldP spid="10" grpId="1" animBg="1"/>
      <p:bldP spid="10" grpId="2" bldLvl="0" animBg="1"/>
      <p:bldP spid="11" grpId="0" bldLvl="0" animBg="1"/>
      <p:bldP spid="11" grpId="1" animBg="1"/>
      <p:bldP spid="11" grpId="2" bldLvl="0" animBg="1"/>
      <p:bldP spid="12" grpId="0" bldLvl="0" animBg="1"/>
      <p:bldP spid="12" grpId="1" animBg="1"/>
      <p:bldP spid="12" grpId="2" bldLvl="0" animBg="1"/>
      <p:bldP spid="16" grpId="0" bldLvl="0" animBg="1"/>
      <p:bldP spid="16" grpId="1" animBg="1"/>
      <p:bldP spid="16" grpId="2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文本框 102"/>
          <p:cNvSpPr txBox="1"/>
          <p:nvPr/>
        </p:nvSpPr>
        <p:spPr>
          <a:xfrm>
            <a:off x="1573530" y="963295"/>
            <a:ext cx="67062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b="1">
                <a:ea typeface="宋体" panose="02010600030101010101" pitchFamily="2" charset="-122"/>
              </a:rPr>
              <a:t>例题</a:t>
            </a:r>
            <a:r>
              <a:rPr lang="en-US" altLang="zh-CN" b="1">
                <a:ea typeface="宋体" panose="02010600030101010101" pitchFamily="2" charset="-122"/>
              </a:rPr>
              <a:t>5.</a:t>
            </a:r>
            <a:r>
              <a:rPr lang="zh-CN" b="1">
                <a:ea typeface="宋体" panose="02010600030101010101" pitchFamily="2" charset="-122"/>
              </a:rPr>
              <a:t>下列关于物质除杂所选用方法正确的是（     ）</a:t>
            </a:r>
            <a:endParaRPr lang="zh-CN" altLang="en-US" b="1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574165" y="1906270"/>
          <a:ext cx="6450965" cy="2651760"/>
        </p:xfrm>
        <a:graphic>
          <a:graphicData uri="http://schemas.openxmlformats.org/drawingml/2006/table">
            <a:tbl>
              <a:tblPr firstRow="1" bandRow="1">
                <a:tableStyleId>{1F468A6D-FD57-445B-983A-14EA8F392B02}</a:tableStyleId>
              </a:tblPr>
              <a:tblGrid>
                <a:gridCol w="699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4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4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985"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选项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物质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所含杂质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除杂方法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35"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A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FeSO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溶液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CuSO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2000" b="1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 加入过量Fe粉并过滤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730"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B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CO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将混合气体通过红热铜网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C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NaCl溶液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BaCl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加入过量的Na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SO</a:t>
                      </a:r>
                      <a:r>
                        <a:rPr lang="en-US" sz="2000" b="1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并过滤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D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Mg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Cu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70000"/>
                        </a:lnSpc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 加入过量的稀硫酸并过滤</a:t>
                      </a:r>
                      <a:endParaRPr lang="en-US" altLang="en-US" sz="2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1854835" y="1137920"/>
            <a:ext cx="124460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37310" y="4764405"/>
            <a:ext cx="7058025" cy="15684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A、因为铁的金属活动性比铜强，所以过量Fe粉能与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CuSO</a:t>
            </a:r>
            <a:r>
              <a:rPr lang="en-US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溶液反应生成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FeSO</a:t>
            </a:r>
            <a:r>
              <a:rPr lang="en-US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溶液和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，再过滤，能除去杂质且没有引入新的杂质，符合除杂原则，故选项所采取的方法正确。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20800" y="4747895"/>
            <a:ext cx="7058025" cy="82994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</a:rPr>
              <a:t>B、CO不能与红热铜网反应，不能除去杂质，不符合除杂原则，故选项所采取的方法错误。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37310" y="4737100"/>
            <a:ext cx="7058025" cy="1568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</a:rPr>
              <a:t>C、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BaCl</a:t>
            </a:r>
            <a:r>
              <a:rPr 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能与过量的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Na</a:t>
            </a:r>
            <a:r>
              <a:rPr 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SO</a:t>
            </a:r>
            <a:r>
              <a:rPr 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溶液反应生成硫酸钡沉淀和氯化钠，能除去杂质但引入了新的杂质硫酸钠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过量的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）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，不符合除杂原则，故选项所采取的方法错误。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23340" y="4742815"/>
            <a:ext cx="7058025" cy="119888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b="1">
                <a:latin typeface="Times New Roman" panose="02020603050405020304" charset="0"/>
                <a:cs typeface="Times New Roman" panose="02020603050405020304" charset="0"/>
              </a:rPr>
              <a:t>D、Mg能与过量的稀硫酸反应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生成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硫酸镁和氢气，铜不与稀硫酸反应，反而会把原物质除去，不符合除杂原则，故选项所采取的方法错误。 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8194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4339" name="Text Box 2"/>
          <p:cNvSpPr txBox="1"/>
          <p:nvPr/>
        </p:nvSpPr>
        <p:spPr>
          <a:xfrm>
            <a:off x="2328863" y="19843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5" grpId="2"/>
      <p:bldP spid="9" grpId="0" bldLvl="0" animBg="1"/>
      <p:bldP spid="9" grpId="1" animBg="1"/>
      <p:bldP spid="9" grpId="2" bldLvl="0" animBg="1"/>
      <p:bldP spid="10" grpId="0" bldLvl="0" animBg="1"/>
      <p:bldP spid="10" grpId="1" animBg="1"/>
      <p:bldP spid="10" grpId="2" bldLvl="0" animBg="1"/>
      <p:bldP spid="11" grpId="0" bldLvl="0" animBg="1"/>
      <p:bldP spid="11" grpId="1" animBg="1"/>
      <p:bldP spid="11" grpId="2" bldLvl="0" animBg="1"/>
      <p:bldP spid="12" grpId="0" bldLvl="0" animBg="1"/>
      <p:bldP spid="12" grpId="1" animBg="1"/>
      <p:bldP spid="12" grpId="2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8"/>
          <p:cNvSpPr txBox="1"/>
          <p:nvPr/>
        </p:nvSpPr>
        <p:spPr>
          <a:xfrm>
            <a:off x="1161415" y="2138998"/>
            <a:ext cx="5080000" cy="36550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              CuCl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  <a:p>
            <a:endParaRPr lang="en-US" altLang="zh-CN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B、K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                         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KOH</a:t>
            </a: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C、Na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Na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D、Cu(OH)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NaOH </a:t>
            </a:r>
            <a:endParaRPr lang="zh-CN" altLang="en-US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6388" name="Text Box 2"/>
          <p:cNvSpPr txBox="1"/>
          <p:nvPr/>
        </p:nvSpPr>
        <p:spPr>
          <a:xfrm>
            <a:off x="2328863" y="34194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  <p:sp>
        <p:nvSpPr>
          <p:cNvPr id="16389" name="WordArt 14"/>
          <p:cNvSpPr>
            <a:spLocks noTextEdit="1"/>
          </p:cNvSpPr>
          <p:nvPr/>
        </p:nvSpPr>
        <p:spPr>
          <a:xfrm rot="5400000">
            <a:off x="-1916430" y="2898775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6390" name="Text Box 42"/>
          <p:cNvSpPr txBox="1"/>
          <p:nvPr/>
        </p:nvSpPr>
        <p:spPr>
          <a:xfrm>
            <a:off x="1331278" y="1269048"/>
            <a:ext cx="6947535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例题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6.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利用“→”上方的试剂可实现下列各物质间</a:t>
            </a: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   转化的是（   ）</a:t>
            </a:r>
          </a:p>
          <a:p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6391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028" y="2138998"/>
            <a:ext cx="912812" cy="500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6065" y="2989898"/>
            <a:ext cx="1222375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3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6065" y="4164648"/>
            <a:ext cx="974725" cy="454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4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4990" y="5296535"/>
            <a:ext cx="933450" cy="379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731328" y="2529523"/>
            <a:ext cx="5359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Malgun Gothic" panose="020B0503020000020004" charset="-127"/>
                <a:cs typeface="Times New Roman" panose="02020603050405020304" charset="0"/>
              </a:rPr>
              <a:t>铜是氢后金属，不与稀盐酸反应    ×</a:t>
            </a:r>
            <a:r>
              <a:rPr lang="zh-CN" altLang="en-US" b="1" noProof="1">
                <a:solidFill>
                  <a:srgbClr val="FF0000"/>
                </a:solidFill>
                <a:latin typeface="Times New Roman" panose="02020603050405020304" charset="0"/>
                <a:ea typeface="Malgun Gothic" panose="020B0503020000020004" charset="-127"/>
                <a:cs typeface="Times New Roman" panose="02020603050405020304" charset="0"/>
              </a:rPr>
              <a:t>  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64653" y="3632835"/>
            <a:ext cx="598646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K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+Ca(OH)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=CaCO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↓+2KOH  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83715" y="4772660"/>
            <a:ext cx="59404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+BaCl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=BaSO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↓+2NaCl    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12278" y="5747385"/>
            <a:ext cx="65674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Cu(OH)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+Na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×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氢氧化铜不溶于水   ×</a:t>
            </a:r>
          </a:p>
        </p:txBody>
      </p:sp>
      <p:sp>
        <p:nvSpPr>
          <p:cNvPr id="15" name="矩形 14"/>
          <p:cNvSpPr/>
          <p:nvPr/>
        </p:nvSpPr>
        <p:spPr>
          <a:xfrm>
            <a:off x="2779395" y="1484630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5" grpId="1"/>
      <p:bldP spid="15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8"/>
          <p:cNvSpPr txBox="1"/>
          <p:nvPr/>
        </p:nvSpPr>
        <p:spPr>
          <a:xfrm>
            <a:off x="1031875" y="1967548"/>
            <a:ext cx="5080000" cy="3784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CuCl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→   Cu   </a:t>
            </a: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</a:t>
            </a:r>
            <a:endParaRPr lang="en-US" altLang="zh-CN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B、Ba(OH)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 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→    NaOH</a:t>
            </a: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C、H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→  HCl</a:t>
            </a: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en-US" altLang="zh-CN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D、 CuO  →  Cu(OH)</a:t>
            </a:r>
            <a:r>
              <a:rPr lang="en-US" altLang="zh-CN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endParaRPr lang="zh-CN" altLang="en-US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8436" name="Text Box 2"/>
          <p:cNvSpPr txBox="1"/>
          <p:nvPr/>
        </p:nvSpPr>
        <p:spPr>
          <a:xfrm>
            <a:off x="2306638" y="41306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  <p:sp>
        <p:nvSpPr>
          <p:cNvPr id="18437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8438" name="Text Box 42"/>
          <p:cNvSpPr txBox="1"/>
          <p:nvPr/>
        </p:nvSpPr>
        <p:spPr>
          <a:xfrm>
            <a:off x="1116013" y="1269048"/>
            <a:ext cx="7423150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例题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7.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我们可以利用物质与物质间的反应制造出新的</a:t>
            </a: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  物质，下列物质间的转化，不能一步实现的是（    ）</a:t>
            </a:r>
          </a:p>
        </p:txBody>
      </p:sp>
      <p:sp>
        <p:nvSpPr>
          <p:cNvPr id="18440" name="AutoShape 50">
            <a:hlinkClick r:id="rId4" action="ppaction://hlinksldjump"/>
          </p:cNvPr>
          <p:cNvSpPr/>
          <p:nvPr/>
        </p:nvSpPr>
        <p:spPr>
          <a:xfrm>
            <a:off x="6457950" y="27940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0363" y="2488248"/>
            <a:ext cx="3468687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CuCl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+Fe  =  FeCl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+ 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 </a:t>
            </a:r>
            <a:endParaRPr lang="en-US" altLang="en-US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9725" y="3629660"/>
            <a:ext cx="543401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Ba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(OH)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 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  +Na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CO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3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=2NaOH + BaCO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3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↓</a:t>
            </a:r>
            <a:endParaRPr lang="en-US" altLang="en-US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09725" y="4766310"/>
            <a:ext cx="43942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H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+BaCl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= 2HCl + BaSO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↓</a:t>
            </a:r>
            <a:endParaRPr lang="en-US" altLang="en-US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24013" y="5680710"/>
            <a:ext cx="4721225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CuO+2HCl=CuCl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CuCl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+2NaOH=2NaCl+Cu(OH)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</a:t>
            </a:r>
          </a:p>
        </p:txBody>
      </p:sp>
      <p:sp>
        <p:nvSpPr>
          <p:cNvPr id="2" name="矩形 1"/>
          <p:cNvSpPr/>
          <p:nvPr/>
        </p:nvSpPr>
        <p:spPr>
          <a:xfrm>
            <a:off x="7402830" y="1470660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7" grpId="0"/>
      <p:bldP spid="17" grpId="1"/>
      <p:bldP spid="20" grpId="0"/>
      <p:bldP spid="20" grpId="1"/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50" name="AutoShape 50">
            <a:hlinkClick r:id="rId5" action="ppaction://hlinksldjump"/>
          </p:cNvPr>
          <p:cNvSpPr/>
          <p:nvPr/>
        </p:nvSpPr>
        <p:spPr>
          <a:xfrm>
            <a:off x="6443663" y="26035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29055" y="864235"/>
            <a:ext cx="67506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b="1">
                <a:latin typeface="宋体" panose="02010600030101010101" pitchFamily="2" charset="-122"/>
                <a:cs typeface="宋体" panose="02010600030101010101" pitchFamily="2" charset="-122"/>
              </a:rPr>
              <a:t>例题</a:t>
            </a:r>
            <a:r>
              <a:rPr lang="en-US" altLang="zh-CN" b="1">
                <a:latin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b="1">
                <a:latin typeface="宋体" panose="02010600030101010101" pitchFamily="2" charset="-122"/>
                <a:cs typeface="宋体" panose="02010600030101010101" pitchFamily="2" charset="-122"/>
              </a:rPr>
              <a:t>甲、乙、丙三种物质间通过一步反应能实现右图转化，下列选项中符合图示转化关系的是（     ）</a:t>
            </a:r>
            <a:endParaRPr lang="zh-CN" altLang="en-US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604010" y="2063115"/>
          <a:ext cx="3987165" cy="2312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7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甲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乙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丙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NaOH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NaCl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NaNO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6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CuO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CuCl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Cu(OH)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6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CaCO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D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6"/>
          <a:stretch>
            <a:fillRect/>
          </a:stretch>
        </p:blipFill>
        <p:spPr>
          <a:xfrm>
            <a:off x="5964555" y="2422525"/>
            <a:ext cx="1810385" cy="1201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1545590" y="145732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CD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9" name="对象 8"/>
          <p:cNvGraphicFramePr/>
          <p:nvPr/>
        </p:nvGraphicFramePr>
        <p:xfrm>
          <a:off x="1604010" y="4672965"/>
          <a:ext cx="5757545" cy="1525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r:id="rId7" imgW="5753100" imgH="1524000" progId="Paint.Picture">
                  <p:embed/>
                </p:oleObj>
              </mc:Choice>
              <mc:Fallback>
                <p:oleObj r:id="rId7" imgW="5753100" imgH="1524000" progId="Paint.Picture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04010" y="4672965"/>
                        <a:ext cx="5757545" cy="1525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/>
        </p:nvGraphicFramePr>
        <p:xfrm>
          <a:off x="1604010" y="4701540"/>
          <a:ext cx="5290185" cy="1496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r:id="rId9" imgW="5286375" imgH="1495425" progId="Paint.Picture">
                  <p:embed/>
                </p:oleObj>
              </mc:Choice>
              <mc:Fallback>
                <p:oleObj r:id="rId9" imgW="5286375" imgH="1495425" progId="Paint.Picture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04010" y="4701540"/>
                        <a:ext cx="5290185" cy="1496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/>
          <p:nvPr/>
        </p:nvGraphicFramePr>
        <p:xfrm>
          <a:off x="1545590" y="4687570"/>
          <a:ext cx="68389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r:id="rId11" imgW="6838950" imgH="1524000" progId="Paint.Picture">
                  <p:embed/>
                </p:oleObj>
              </mc:Choice>
              <mc:Fallback>
                <p:oleObj r:id="rId11" imgW="6838950" imgH="1524000" progId="Paint.Picture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5590" y="4687570"/>
                        <a:ext cx="683895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/>
          <p:nvPr/>
        </p:nvGraphicFramePr>
        <p:xfrm>
          <a:off x="1475105" y="4687570"/>
          <a:ext cx="6987540" cy="1534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r:id="rId13" imgW="6981825" imgH="1533525" progId="Paint.Picture">
                  <p:embed/>
                </p:oleObj>
              </mc:Choice>
              <mc:Fallback>
                <p:oleObj r:id="rId13" imgW="6981825" imgH="1533525" progId="Paint.Picture">
                  <p:embed/>
                  <p:pic>
                    <p:nvPicPr>
                      <p:cNvPr id="0" name="图片 2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75105" y="4687570"/>
                        <a:ext cx="6987540" cy="1534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18436" name="Text Box 2"/>
          <p:cNvSpPr txBox="1"/>
          <p:nvPr/>
        </p:nvSpPr>
        <p:spPr>
          <a:xfrm>
            <a:off x="2328863" y="198438"/>
            <a:ext cx="36972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物质转化关系和方法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/>
          <p:nvPr/>
        </p:nvGraphicFramePr>
        <p:xfrm>
          <a:off x="1256030" y="1819910"/>
          <a:ext cx="6968490" cy="4723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r:id="rId5" imgW="6962775" imgH="5534025" progId="Paint.Picture">
                  <p:embed/>
                </p:oleObj>
              </mc:Choice>
              <mc:Fallback>
                <p:oleObj r:id="rId5" imgW="6962775" imgH="5534025" progId="Paint.Picture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6030" y="1819910"/>
                        <a:ext cx="6968490" cy="4723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Text Box 8"/>
          <p:cNvSpPr txBox="1"/>
          <p:nvPr/>
        </p:nvSpPr>
        <p:spPr>
          <a:xfrm>
            <a:off x="2319338" y="184150"/>
            <a:ext cx="4794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endParaRPr lang="zh-CN" altLang="en-US" sz="2800" b="1" dirty="0">
              <a:solidFill>
                <a:srgbClr val="FF66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Text Box 22"/>
          <p:cNvSpPr txBox="1"/>
          <p:nvPr/>
        </p:nvSpPr>
        <p:spPr>
          <a:xfrm>
            <a:off x="1370965" y="999173"/>
            <a:ext cx="7343775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例题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9. 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制取氯化镁有多少种方法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?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写出有关 </a:t>
            </a:r>
          </a:p>
          <a:p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的化学方程式。</a:t>
            </a:r>
          </a:p>
        </p:txBody>
      </p:sp>
      <p:sp>
        <p:nvSpPr>
          <p:cNvPr id="20488" name="Text Box 2"/>
          <p:cNvSpPr txBox="1"/>
          <p:nvPr/>
        </p:nvSpPr>
        <p:spPr>
          <a:xfrm>
            <a:off x="2319338" y="184150"/>
            <a:ext cx="44116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生成盐的方法及反应条件</a:t>
            </a:r>
          </a:p>
        </p:txBody>
      </p:sp>
      <p:graphicFrame>
        <p:nvGraphicFramePr>
          <p:cNvPr id="20489" name="表格 20488"/>
          <p:cNvGraphicFramePr/>
          <p:nvPr>
            <p:custDataLst>
              <p:tags r:id="rId2"/>
            </p:custDataLst>
          </p:nvPr>
        </p:nvGraphicFramePr>
        <p:xfrm>
          <a:off x="1175385" y="1864043"/>
          <a:ext cx="7288530" cy="4679315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方法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条件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①金属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酸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Mg+2HCl=</a:t>
                      </a: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MgCl</a:t>
                      </a:r>
                      <a:r>
                        <a:rPr lang="en-US" altLang="zh-CN" sz="2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+H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↑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②金属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Mg+FeCl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=</a:t>
                      </a: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MgCl</a:t>
                      </a:r>
                      <a:r>
                        <a:rPr lang="en-US" altLang="zh-CN" sz="2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+Fe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③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酸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碱性氧化物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MgO+2HCl=</a:t>
                      </a: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MgCl</a:t>
                      </a:r>
                      <a:r>
                        <a:rPr lang="en-US" altLang="zh-CN" sz="2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+H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④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酸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碱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Mg(OH)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2HCl=</a:t>
                      </a: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MgCl</a:t>
                      </a:r>
                      <a:r>
                        <a:rPr lang="en-US" altLang="zh-CN" sz="2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+2H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O</a:t>
                      </a:r>
                      <a:endParaRPr lang="zh-CN" altLang="zh-CN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⑤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酸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MgCO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3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+2HCl=</a:t>
                      </a: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MgCl</a:t>
                      </a:r>
                      <a:r>
                        <a:rPr lang="en-US" altLang="zh-CN" sz="1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+H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O+CO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↑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113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⑥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碱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酸性氧化物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只能生成含氧酸盐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70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⑦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碱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Mg(OH)</a:t>
                      </a:r>
                      <a:r>
                        <a:rPr lang="en-US" altLang="zh-CN" sz="2800" b="1" baseline="-25000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2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 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宋体" panose="02010600030101010101" pitchFamily="2" charset="-122"/>
                        </a:rPr>
                        <a:t>不可溶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52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⑧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盐</a:t>
                      </a:r>
                      <a:r>
                        <a:rPr lang="en-US" altLang="zh-CN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</a:t>
                      </a:r>
                      <a:r>
                        <a:rPr lang="zh-CN" alt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盐</a:t>
                      </a:r>
                    </a:p>
                  </a:txBody>
                  <a:tcPr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  <a:buSzTx/>
                        <a:buNone/>
                      </a:pP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MgSO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+BaCl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=</a:t>
                      </a: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MgCl</a:t>
                      </a:r>
                      <a:r>
                        <a:rPr lang="en-US" altLang="zh-CN" sz="1800" b="1" baseline="-25000">
                          <a:solidFill>
                            <a:srgbClr val="00B05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+BaSO</a:t>
                      </a:r>
                      <a:r>
                        <a:rPr lang="en-US" altLang="zh-CN" sz="1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r>
                        <a:rPr lang="en-US" altLang="zh-CN" sz="1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↓</a:t>
                      </a: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521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二、初探八圈图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文本框 103"/>
          <p:cNvSpPr txBox="1"/>
          <p:nvPr/>
        </p:nvSpPr>
        <p:spPr>
          <a:xfrm>
            <a:off x="1122045" y="885190"/>
            <a:ext cx="731964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例题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b="1">
                <a:ea typeface="宋体" panose="02010600030101010101" pitchFamily="2" charset="-122"/>
              </a:rPr>
              <a:t>兴趣小组学习了单质、氧化物、酸、碱、盐的性质后进行了归纳，构建了下面的知识网络图。回答：</a:t>
            </a:r>
            <a:endParaRPr lang="zh-CN" altLang="en-US" b="1"/>
          </a:p>
        </p:txBody>
      </p:sp>
      <p:pic>
        <p:nvPicPr>
          <p:cNvPr id="2" name="图片 1"/>
          <p:cNvPicPr/>
          <p:nvPr/>
        </p:nvPicPr>
        <p:blipFill>
          <a:blip r:embed="rId5"/>
          <a:stretch>
            <a:fillRect/>
          </a:stretch>
        </p:blipFill>
        <p:spPr>
          <a:xfrm>
            <a:off x="1427480" y="2028825"/>
            <a:ext cx="3608705" cy="20529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文本框 105"/>
          <p:cNvSpPr txBox="1"/>
          <p:nvPr/>
        </p:nvSpPr>
        <p:spPr>
          <a:xfrm>
            <a:off x="1386205" y="4175760"/>
            <a:ext cx="70554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b="1">
                <a:ea typeface="宋体" panose="02010600030101010101" pitchFamily="2" charset="-122"/>
              </a:rPr>
              <a:t>（</a:t>
            </a:r>
            <a:r>
              <a:rPr lang="en-US" altLang="zh-CN" b="1">
                <a:ea typeface="宋体" panose="02010600030101010101" pitchFamily="2" charset="-122"/>
              </a:rPr>
              <a:t>1</a:t>
            </a:r>
            <a:r>
              <a:rPr lang="zh-CN" b="1">
                <a:ea typeface="宋体" panose="02010600030101010101" pitchFamily="2" charset="-122"/>
              </a:rPr>
              <a:t>）根据图示信息，③</a:t>
            </a:r>
            <a:r>
              <a:rPr lang="zh-CN" b="1">
                <a:sym typeface="+mn-ea"/>
              </a:rPr>
              <a:t>处的内容是</a:t>
            </a:r>
            <a:r>
              <a:rPr lang="en-US" b="1">
                <a:latin typeface="Times New Roman" panose="02020603050405020304" charset="0"/>
                <a:sym typeface="+mn-ea"/>
              </a:rPr>
              <a:t>______</a:t>
            </a:r>
            <a:r>
              <a:rPr lang="zh-CN" b="1">
                <a:sym typeface="+mn-ea"/>
              </a:rPr>
              <a:t>。</a:t>
            </a: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338580" y="4636135"/>
            <a:ext cx="70554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b="1">
                <a:ea typeface="宋体" panose="02010600030101010101" pitchFamily="2" charset="-122"/>
              </a:rPr>
              <a:t>（</a:t>
            </a:r>
            <a:r>
              <a:rPr lang="en-US" altLang="zh-CN" b="1">
                <a:ea typeface="宋体" panose="02010600030101010101" pitchFamily="2" charset="-122"/>
              </a:rPr>
              <a:t>2</a:t>
            </a:r>
            <a:r>
              <a:rPr lang="zh-CN" altLang="en-US" b="1">
                <a:ea typeface="宋体" panose="02010600030101010101" pitchFamily="2" charset="-122"/>
              </a:rPr>
              <a:t>）</a:t>
            </a:r>
            <a:r>
              <a:rPr lang="zh-CN" b="1">
                <a:ea typeface="宋体" panose="02010600030101010101" pitchFamily="2" charset="-122"/>
              </a:rPr>
              <a:t>写出⑦</a:t>
            </a:r>
            <a:r>
              <a:rPr lang="zh-CN" b="1">
                <a:sym typeface="+mn-ea"/>
              </a:rPr>
              <a:t>中一个反应的化学方程式：</a:t>
            </a:r>
          </a:p>
          <a:p>
            <a:pPr marL="266700" indent="-266700"/>
            <a:r>
              <a:rPr lang="zh-CN" b="1">
                <a:sym typeface="+mn-ea"/>
              </a:rPr>
              <a:t>          </a:t>
            </a:r>
            <a:r>
              <a:rPr lang="en-US" b="1">
                <a:latin typeface="Times New Roman" panose="02020603050405020304" charset="0"/>
                <a:sym typeface="+mn-ea"/>
              </a:rPr>
              <a:t>__________________________</a:t>
            </a:r>
            <a:r>
              <a:rPr lang="zh-CN" b="1">
                <a:sym typeface="+mn-ea"/>
              </a:rPr>
              <a:t>。</a:t>
            </a:r>
            <a:endParaRPr lang="zh-CN" altLang="en-US" b="1">
              <a:ea typeface="宋体" panose="02010600030101010101" pitchFamily="2" charset="-122"/>
            </a:endParaRPr>
          </a:p>
        </p:txBody>
      </p:sp>
      <p:graphicFrame>
        <p:nvGraphicFramePr>
          <p:cNvPr id="6" name="对象 5"/>
          <p:cNvGraphicFramePr/>
          <p:nvPr/>
        </p:nvGraphicFramePr>
        <p:xfrm>
          <a:off x="5377180" y="1636395"/>
          <a:ext cx="3232785" cy="2395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r:id="rId6" imgW="6943725" imgH="5572125" progId="Paint.Picture">
                  <p:embed/>
                </p:oleObj>
              </mc:Choice>
              <mc:Fallback>
                <p:oleObj r:id="rId6" imgW="6943725" imgH="5572125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77180" y="1636395"/>
                        <a:ext cx="3232785" cy="2395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222365" y="4153535"/>
            <a:ext cx="948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酸</a:t>
            </a:r>
            <a:r>
              <a:rPr lang="en-US" altLang="zh-CN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碱</a:t>
            </a:r>
          </a:p>
        </p:txBody>
      </p:sp>
      <p:graphicFrame>
        <p:nvGraphicFramePr>
          <p:cNvPr id="11" name="对象 10"/>
          <p:cNvGraphicFramePr/>
          <p:nvPr/>
        </p:nvGraphicFramePr>
        <p:xfrm>
          <a:off x="1121410" y="5530215"/>
          <a:ext cx="7044690" cy="8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r:id="rId8" imgW="7038975" imgH="828675" progId="Paint.Picture">
                  <p:embed/>
                </p:oleObj>
              </mc:Choice>
              <mc:Fallback>
                <p:oleObj r:id="rId8" imgW="7038975" imgH="828675" progId="Paint.Picture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21410" y="5530215"/>
                        <a:ext cx="7044690" cy="829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2307273" y="5005388"/>
            <a:ext cx="3468687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CuCl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+Fe  =  FeCl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 + 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 </a:t>
            </a:r>
            <a:endParaRPr lang="en-US" altLang="en-US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3355" name="WordArt 14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20488" name="Text Box 2"/>
          <p:cNvSpPr txBox="1"/>
          <p:nvPr/>
        </p:nvSpPr>
        <p:spPr>
          <a:xfrm>
            <a:off x="2319338" y="184150"/>
            <a:ext cx="44116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生成盐的方法及反应条件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5" grpId="0"/>
      <p:bldP spid="1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4">
            <a:hlinkClick r:id="rId23" action="ppaction://hlinksldjump"/>
          </p:cNvPr>
          <p:cNvSpPr/>
          <p:nvPr/>
        </p:nvSpPr>
        <p:spPr>
          <a:xfrm>
            <a:off x="70929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7" name="Text Box 2"/>
          <p:cNvSpPr txBox="1"/>
          <p:nvPr/>
        </p:nvSpPr>
        <p:spPr>
          <a:xfrm>
            <a:off x="1100138" y="314325"/>
            <a:ext cx="574198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21508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3" name="Freeform 5"/>
          <p:cNvSpPr/>
          <p:nvPr>
            <p:custDataLst>
              <p:tags r:id="rId1"/>
            </p:custDataLst>
          </p:nvPr>
        </p:nvSpPr>
        <p:spPr bwMode="auto">
          <a:xfrm rot="18000000">
            <a:off x="1979613" y="1800225"/>
            <a:ext cx="1289050" cy="1485900"/>
          </a:xfrm>
          <a:custGeom>
            <a:avLst/>
            <a:gdLst>
              <a:gd name="T0" fmla="*/ 153 w 745"/>
              <a:gd name="T1" fmla="*/ 717 h 859"/>
              <a:gd name="T2" fmla="*/ 121 w 745"/>
              <a:gd name="T3" fmla="*/ 477 h 859"/>
              <a:gd name="T4" fmla="*/ 148 w 745"/>
              <a:gd name="T5" fmla="*/ 414 h 859"/>
              <a:gd name="T6" fmla="*/ 111 w 745"/>
              <a:gd name="T7" fmla="*/ 114 h 859"/>
              <a:gd name="T8" fmla="*/ 0 w 745"/>
              <a:gd name="T9" fmla="*/ 0 h 859"/>
              <a:gd name="T10" fmla="*/ 657 w 745"/>
              <a:gd name="T11" fmla="*/ 400 h 859"/>
              <a:gd name="T12" fmla="*/ 664 w 745"/>
              <a:gd name="T13" fmla="*/ 411 h 859"/>
              <a:gd name="T14" fmla="*/ 562 w 745"/>
              <a:gd name="T15" fmla="*/ 814 h 859"/>
              <a:gd name="T16" fmla="*/ 424 w 745"/>
              <a:gd name="T17" fmla="*/ 858 h 859"/>
              <a:gd name="T18" fmla="*/ 343 w 745"/>
              <a:gd name="T19" fmla="*/ 851 h 859"/>
              <a:gd name="T20" fmla="*/ 153 w 745"/>
              <a:gd name="T21" fmla="*/ 717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5" h="859">
                <a:moveTo>
                  <a:pt x="153" y="717"/>
                </a:moveTo>
                <a:cubicBezTo>
                  <a:pt x="109" y="646"/>
                  <a:pt x="98" y="558"/>
                  <a:pt x="121" y="477"/>
                </a:cubicBezTo>
                <a:cubicBezTo>
                  <a:pt x="131" y="457"/>
                  <a:pt x="141" y="436"/>
                  <a:pt x="148" y="414"/>
                </a:cubicBezTo>
                <a:cubicBezTo>
                  <a:pt x="180" y="313"/>
                  <a:pt x="166" y="204"/>
                  <a:pt x="111" y="114"/>
                </a:cubicBezTo>
                <a:cubicBezTo>
                  <a:pt x="82" y="67"/>
                  <a:pt x="44" y="29"/>
                  <a:pt x="0" y="0"/>
                </a:cubicBezTo>
                <a:cubicBezTo>
                  <a:pt x="267" y="20"/>
                  <a:pt x="511" y="164"/>
                  <a:pt x="657" y="400"/>
                </a:cubicBezTo>
                <a:cubicBezTo>
                  <a:pt x="664" y="411"/>
                  <a:pt x="664" y="411"/>
                  <a:pt x="664" y="411"/>
                </a:cubicBezTo>
                <a:cubicBezTo>
                  <a:pt x="745" y="548"/>
                  <a:pt x="699" y="730"/>
                  <a:pt x="562" y="814"/>
                </a:cubicBezTo>
                <a:cubicBezTo>
                  <a:pt x="521" y="839"/>
                  <a:pt x="472" y="854"/>
                  <a:pt x="424" y="858"/>
                </a:cubicBezTo>
                <a:cubicBezTo>
                  <a:pt x="398" y="859"/>
                  <a:pt x="369" y="857"/>
                  <a:pt x="343" y="851"/>
                </a:cubicBezTo>
                <a:cubicBezTo>
                  <a:pt x="262" y="834"/>
                  <a:pt x="195" y="786"/>
                  <a:pt x="153" y="717"/>
                </a:cubicBezTo>
                <a:close/>
              </a:path>
            </a:pathLst>
          </a:custGeom>
          <a:solidFill>
            <a:srgbClr val="4171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35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6">
            <a:hlinkClick r:id="rId24" action="ppaction://hlinksldjump"/>
          </p:cNvPr>
          <p:cNvSpPr/>
          <p:nvPr>
            <p:custDataLst>
              <p:tags r:id="rId2"/>
            </p:custDataLst>
          </p:nvPr>
        </p:nvSpPr>
        <p:spPr bwMode="auto">
          <a:xfrm rot="18000000">
            <a:off x="1114425" y="3124200"/>
            <a:ext cx="1484313" cy="1290638"/>
          </a:xfrm>
          <a:custGeom>
            <a:avLst/>
            <a:gdLst>
              <a:gd name="T0" fmla="*/ 716 w 858"/>
              <a:gd name="T1" fmla="*/ 593 h 746"/>
              <a:gd name="T2" fmla="*/ 477 w 858"/>
              <a:gd name="T3" fmla="*/ 624 h 746"/>
              <a:gd name="T4" fmla="*/ 414 w 858"/>
              <a:gd name="T5" fmla="*/ 598 h 746"/>
              <a:gd name="T6" fmla="*/ 114 w 858"/>
              <a:gd name="T7" fmla="*/ 635 h 746"/>
              <a:gd name="T8" fmla="*/ 0 w 858"/>
              <a:gd name="T9" fmla="*/ 746 h 746"/>
              <a:gd name="T10" fmla="*/ 399 w 858"/>
              <a:gd name="T11" fmla="*/ 88 h 746"/>
              <a:gd name="T12" fmla="*/ 410 w 858"/>
              <a:gd name="T13" fmla="*/ 81 h 746"/>
              <a:gd name="T14" fmla="*/ 813 w 858"/>
              <a:gd name="T15" fmla="*/ 183 h 746"/>
              <a:gd name="T16" fmla="*/ 857 w 858"/>
              <a:gd name="T17" fmla="*/ 321 h 746"/>
              <a:gd name="T18" fmla="*/ 850 w 858"/>
              <a:gd name="T19" fmla="*/ 403 h 746"/>
              <a:gd name="T20" fmla="*/ 716 w 858"/>
              <a:gd name="T21" fmla="*/ 593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58" h="746">
                <a:moveTo>
                  <a:pt x="716" y="593"/>
                </a:moveTo>
                <a:cubicBezTo>
                  <a:pt x="645" y="636"/>
                  <a:pt x="557" y="648"/>
                  <a:pt x="477" y="624"/>
                </a:cubicBezTo>
                <a:cubicBezTo>
                  <a:pt x="457" y="614"/>
                  <a:pt x="435" y="604"/>
                  <a:pt x="414" y="598"/>
                </a:cubicBezTo>
                <a:cubicBezTo>
                  <a:pt x="313" y="566"/>
                  <a:pt x="203" y="580"/>
                  <a:pt x="114" y="635"/>
                </a:cubicBezTo>
                <a:cubicBezTo>
                  <a:pt x="67" y="664"/>
                  <a:pt x="28" y="701"/>
                  <a:pt x="0" y="746"/>
                </a:cubicBezTo>
                <a:cubicBezTo>
                  <a:pt x="19" y="479"/>
                  <a:pt x="163" y="234"/>
                  <a:pt x="399" y="88"/>
                </a:cubicBezTo>
                <a:cubicBezTo>
                  <a:pt x="410" y="81"/>
                  <a:pt x="410" y="81"/>
                  <a:pt x="410" y="81"/>
                </a:cubicBezTo>
                <a:cubicBezTo>
                  <a:pt x="547" y="0"/>
                  <a:pt x="729" y="46"/>
                  <a:pt x="813" y="183"/>
                </a:cubicBezTo>
                <a:cubicBezTo>
                  <a:pt x="839" y="225"/>
                  <a:pt x="853" y="273"/>
                  <a:pt x="857" y="321"/>
                </a:cubicBezTo>
                <a:cubicBezTo>
                  <a:pt x="858" y="348"/>
                  <a:pt x="856" y="376"/>
                  <a:pt x="850" y="403"/>
                </a:cubicBezTo>
                <a:cubicBezTo>
                  <a:pt x="833" y="483"/>
                  <a:pt x="785" y="550"/>
                  <a:pt x="716" y="593"/>
                </a:cubicBezTo>
                <a:close/>
              </a:path>
            </a:pathLst>
          </a:custGeom>
          <a:solidFill>
            <a:srgbClr val="69A35B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35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Freeform 7"/>
          <p:cNvSpPr/>
          <p:nvPr>
            <p:custDataLst>
              <p:tags r:id="rId3"/>
            </p:custDataLst>
          </p:nvPr>
        </p:nvSpPr>
        <p:spPr bwMode="auto">
          <a:xfrm rot="18000000">
            <a:off x="2438400" y="3794125"/>
            <a:ext cx="1290638" cy="1487488"/>
          </a:xfrm>
          <a:custGeom>
            <a:avLst/>
            <a:gdLst>
              <a:gd name="T0" fmla="*/ 593 w 746"/>
              <a:gd name="T1" fmla="*/ 142 h 859"/>
              <a:gd name="T2" fmla="*/ 625 w 746"/>
              <a:gd name="T3" fmla="*/ 382 h 859"/>
              <a:gd name="T4" fmla="*/ 598 w 746"/>
              <a:gd name="T5" fmla="*/ 445 h 859"/>
              <a:gd name="T6" fmla="*/ 635 w 746"/>
              <a:gd name="T7" fmla="*/ 745 h 859"/>
              <a:gd name="T8" fmla="*/ 746 w 746"/>
              <a:gd name="T9" fmla="*/ 859 h 859"/>
              <a:gd name="T10" fmla="*/ 88 w 746"/>
              <a:gd name="T11" fmla="*/ 459 h 859"/>
              <a:gd name="T12" fmla="*/ 81 w 746"/>
              <a:gd name="T13" fmla="*/ 448 h 859"/>
              <a:gd name="T14" fmla="*/ 183 w 746"/>
              <a:gd name="T15" fmla="*/ 46 h 859"/>
              <a:gd name="T16" fmla="*/ 321 w 746"/>
              <a:gd name="T17" fmla="*/ 1 h 859"/>
              <a:gd name="T18" fmla="*/ 403 w 746"/>
              <a:gd name="T19" fmla="*/ 8 h 859"/>
              <a:gd name="T20" fmla="*/ 593 w 746"/>
              <a:gd name="T21" fmla="*/ 142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6" h="859">
                <a:moveTo>
                  <a:pt x="593" y="142"/>
                </a:moveTo>
                <a:cubicBezTo>
                  <a:pt x="636" y="213"/>
                  <a:pt x="648" y="301"/>
                  <a:pt x="625" y="382"/>
                </a:cubicBezTo>
                <a:cubicBezTo>
                  <a:pt x="614" y="402"/>
                  <a:pt x="604" y="423"/>
                  <a:pt x="598" y="445"/>
                </a:cubicBezTo>
                <a:cubicBezTo>
                  <a:pt x="566" y="546"/>
                  <a:pt x="580" y="655"/>
                  <a:pt x="635" y="745"/>
                </a:cubicBezTo>
                <a:cubicBezTo>
                  <a:pt x="664" y="792"/>
                  <a:pt x="701" y="830"/>
                  <a:pt x="746" y="859"/>
                </a:cubicBezTo>
                <a:cubicBezTo>
                  <a:pt x="479" y="839"/>
                  <a:pt x="234" y="695"/>
                  <a:pt x="88" y="459"/>
                </a:cubicBezTo>
                <a:cubicBezTo>
                  <a:pt x="81" y="448"/>
                  <a:pt x="81" y="448"/>
                  <a:pt x="81" y="448"/>
                </a:cubicBezTo>
                <a:cubicBezTo>
                  <a:pt x="0" y="311"/>
                  <a:pt x="46" y="129"/>
                  <a:pt x="183" y="46"/>
                </a:cubicBezTo>
                <a:cubicBezTo>
                  <a:pt x="225" y="20"/>
                  <a:pt x="274" y="5"/>
                  <a:pt x="321" y="1"/>
                </a:cubicBezTo>
                <a:cubicBezTo>
                  <a:pt x="348" y="0"/>
                  <a:pt x="376" y="2"/>
                  <a:pt x="403" y="8"/>
                </a:cubicBezTo>
                <a:cubicBezTo>
                  <a:pt x="483" y="26"/>
                  <a:pt x="550" y="73"/>
                  <a:pt x="593" y="142"/>
                </a:cubicBezTo>
                <a:close/>
              </a:path>
            </a:pathLst>
          </a:custGeom>
          <a:solidFill>
            <a:srgbClr val="1AA3A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35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8"/>
          <p:cNvSpPr/>
          <p:nvPr>
            <p:custDataLst>
              <p:tags r:id="rId4"/>
            </p:custDataLst>
          </p:nvPr>
        </p:nvSpPr>
        <p:spPr bwMode="auto">
          <a:xfrm rot="18000000">
            <a:off x="3107531" y="2666206"/>
            <a:ext cx="1485900" cy="1290638"/>
          </a:xfrm>
          <a:custGeom>
            <a:avLst/>
            <a:gdLst>
              <a:gd name="T0" fmla="*/ 142 w 859"/>
              <a:gd name="T1" fmla="*/ 154 h 746"/>
              <a:gd name="T2" fmla="*/ 382 w 859"/>
              <a:gd name="T3" fmla="*/ 122 h 746"/>
              <a:gd name="T4" fmla="*/ 445 w 859"/>
              <a:gd name="T5" fmla="*/ 148 h 746"/>
              <a:gd name="T6" fmla="*/ 745 w 859"/>
              <a:gd name="T7" fmla="*/ 111 h 746"/>
              <a:gd name="T8" fmla="*/ 859 w 859"/>
              <a:gd name="T9" fmla="*/ 0 h 746"/>
              <a:gd name="T10" fmla="*/ 460 w 859"/>
              <a:gd name="T11" fmla="*/ 658 h 746"/>
              <a:gd name="T12" fmla="*/ 449 w 859"/>
              <a:gd name="T13" fmla="*/ 665 h 746"/>
              <a:gd name="T14" fmla="*/ 46 w 859"/>
              <a:gd name="T15" fmla="*/ 563 h 746"/>
              <a:gd name="T16" fmla="*/ 2 w 859"/>
              <a:gd name="T17" fmla="*/ 425 h 746"/>
              <a:gd name="T18" fmla="*/ 9 w 859"/>
              <a:gd name="T19" fmla="*/ 343 h 746"/>
              <a:gd name="T20" fmla="*/ 142 w 859"/>
              <a:gd name="T21" fmla="*/ 154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59" h="746">
                <a:moveTo>
                  <a:pt x="142" y="154"/>
                </a:moveTo>
                <a:cubicBezTo>
                  <a:pt x="214" y="110"/>
                  <a:pt x="301" y="98"/>
                  <a:pt x="382" y="122"/>
                </a:cubicBezTo>
                <a:cubicBezTo>
                  <a:pt x="402" y="132"/>
                  <a:pt x="423" y="142"/>
                  <a:pt x="445" y="148"/>
                </a:cubicBezTo>
                <a:cubicBezTo>
                  <a:pt x="546" y="180"/>
                  <a:pt x="655" y="167"/>
                  <a:pt x="745" y="111"/>
                </a:cubicBezTo>
                <a:cubicBezTo>
                  <a:pt x="792" y="83"/>
                  <a:pt x="831" y="45"/>
                  <a:pt x="859" y="0"/>
                </a:cubicBezTo>
                <a:cubicBezTo>
                  <a:pt x="839" y="268"/>
                  <a:pt x="695" y="512"/>
                  <a:pt x="460" y="658"/>
                </a:cubicBezTo>
                <a:cubicBezTo>
                  <a:pt x="449" y="665"/>
                  <a:pt x="449" y="665"/>
                  <a:pt x="449" y="665"/>
                </a:cubicBezTo>
                <a:cubicBezTo>
                  <a:pt x="312" y="746"/>
                  <a:pt x="130" y="700"/>
                  <a:pt x="46" y="563"/>
                </a:cubicBezTo>
                <a:cubicBezTo>
                  <a:pt x="20" y="521"/>
                  <a:pt x="5" y="473"/>
                  <a:pt x="2" y="425"/>
                </a:cubicBezTo>
                <a:cubicBezTo>
                  <a:pt x="0" y="398"/>
                  <a:pt x="2" y="370"/>
                  <a:pt x="9" y="343"/>
                </a:cubicBezTo>
                <a:cubicBezTo>
                  <a:pt x="26" y="263"/>
                  <a:pt x="73" y="196"/>
                  <a:pt x="142" y="15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35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5"/>
            </p:custDataLst>
          </p:nvPr>
        </p:nvSpPr>
        <p:spPr>
          <a:xfrm>
            <a:off x="2266950" y="2328863"/>
            <a:ext cx="1001713" cy="474663"/>
          </a:xfrm>
          <a:prstGeom prst="rect">
            <a:avLst/>
          </a:prstGeom>
          <a:noFill/>
        </p:spPr>
        <p:txBody>
          <a:bodyPr wrap="square" lIns="67500" tIns="35100" rIns="67500" bIns="3510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50" b="1" spc="300" noProof="1">
                <a:solidFill>
                  <a:srgbClr val="E7E6E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化合反应</a:t>
            </a:r>
          </a:p>
        </p:txBody>
      </p:sp>
      <p:sp>
        <p:nvSpPr>
          <p:cNvPr id="55" name="文本框 54"/>
          <p:cNvSpPr txBox="1"/>
          <p:nvPr>
            <p:custDataLst>
              <p:tags r:id="rId6"/>
            </p:custDataLst>
          </p:nvPr>
        </p:nvSpPr>
        <p:spPr>
          <a:xfrm>
            <a:off x="3287713" y="3286125"/>
            <a:ext cx="1001713" cy="474663"/>
          </a:xfrm>
          <a:prstGeom prst="rect">
            <a:avLst/>
          </a:prstGeom>
          <a:noFill/>
        </p:spPr>
        <p:txBody>
          <a:bodyPr wrap="square" lIns="67500" tIns="35100" rIns="67500" bIns="35100" anchor="ctr">
            <a:normAutofit fontScale="900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50" b="1" spc="300" noProof="1">
                <a:solidFill>
                  <a:srgbClr val="E7E6E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复分解反应</a:t>
            </a: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2417763" y="4324350"/>
            <a:ext cx="1001713" cy="474663"/>
          </a:xfrm>
          <a:prstGeom prst="rect">
            <a:avLst/>
          </a:prstGeom>
          <a:noFill/>
        </p:spPr>
        <p:txBody>
          <a:bodyPr wrap="square" lIns="67500" tIns="35100" rIns="67500" bIns="3510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50" b="1" spc="300" noProof="1">
                <a:solidFill>
                  <a:srgbClr val="E7E6E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置换反应</a:t>
            </a: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1419225" y="3286125"/>
            <a:ext cx="1001713" cy="474663"/>
          </a:xfrm>
          <a:prstGeom prst="rect">
            <a:avLst/>
          </a:prstGeom>
          <a:noFill/>
        </p:spPr>
        <p:txBody>
          <a:bodyPr wrap="square" lIns="67500" tIns="35100" rIns="67500" bIns="3510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50" b="1" spc="300" noProof="1">
                <a:solidFill>
                  <a:srgbClr val="E7E6E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分解反应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794250" y="2403475"/>
            <a:ext cx="4987925" cy="4454525"/>
            <a:chOff x="7550" y="3785"/>
            <a:chExt cx="7854" cy="7015"/>
          </a:xfrm>
        </p:grpSpPr>
        <p:sp>
          <p:nvSpPr>
            <p:cNvPr id="2" name="笑脸 1">
              <a:hlinkClick r:id="" action="ppaction://hlinkshowjump?jump=lastslideviewed"/>
            </p:cNvPr>
            <p:cNvSpPr/>
            <p:nvPr/>
          </p:nvSpPr>
          <p:spPr>
            <a:xfrm>
              <a:off x="13167" y="9860"/>
              <a:ext cx="1077" cy="940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b="1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1519" name="椭圆 60"/>
            <p:cNvSpPr/>
            <p:nvPr>
              <p:custDataLst>
                <p:tags r:id="rId9"/>
              </p:custDataLst>
            </p:nvPr>
          </p:nvSpPr>
          <p:spPr>
            <a:xfrm>
              <a:off x="7550" y="6700"/>
              <a:ext cx="687" cy="687"/>
            </a:xfrm>
            <a:prstGeom prst="ellipse">
              <a:avLst/>
            </a:prstGeom>
            <a:solidFill>
              <a:srgbClr val="69A35B"/>
            </a:solidFill>
            <a:ln w="12700">
              <a:noFill/>
            </a:ln>
          </p:spPr>
          <p:txBody>
            <a:bodyPr wrap="square" lIns="67500" tIns="0" rIns="67500" bIns="3510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b="1">
                  <a:solidFill>
                    <a:srgbClr val="FFFFFF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62" name="文本框 61"/>
            <p:cNvSpPr txBox="1"/>
            <p:nvPr>
              <p:custDataLst>
                <p:tags r:id="rId10"/>
              </p:custDataLst>
            </p:nvPr>
          </p:nvSpPr>
          <p:spPr>
            <a:xfrm>
              <a:off x="8137" y="6920"/>
              <a:ext cx="4895" cy="420"/>
            </a:xfrm>
            <a:prstGeom prst="rect">
              <a:avLst/>
            </a:prstGeom>
            <a:noFill/>
          </p:spPr>
          <p:txBody>
            <a:bodyPr wrap="square" lIns="67500" tIns="35100" rIns="67500" bIns="0" anchor="b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noProof="1">
                  <a:solidFill>
                    <a:srgbClr val="69A35B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复分解反应</a:t>
              </a:r>
            </a:p>
          </p:txBody>
        </p:sp>
        <p:sp>
          <p:nvSpPr>
            <p:cNvPr id="63" name="文本框 62"/>
            <p:cNvSpPr txBox="1"/>
            <p:nvPr>
              <p:custDataLst>
                <p:tags r:id="rId11"/>
              </p:custDataLst>
            </p:nvPr>
          </p:nvSpPr>
          <p:spPr>
            <a:xfrm>
              <a:off x="10510" y="6812"/>
              <a:ext cx="4895" cy="420"/>
            </a:xfrm>
            <a:prstGeom prst="rect">
              <a:avLst/>
            </a:prstGeom>
            <a:noFill/>
          </p:spPr>
          <p:txBody>
            <a:bodyPr vert="horz" wrap="square" lIns="67500" tIns="0" rIns="67500" bIns="35100" anchor="t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900" b="1" spc="150" noProof="1">
                  <a:solidFill>
                    <a:srgbClr val="000000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AB+CD=AD+CB</a:t>
              </a:r>
            </a:p>
          </p:txBody>
        </p:sp>
        <p:sp>
          <p:nvSpPr>
            <p:cNvPr id="21522" name="椭圆 63"/>
            <p:cNvSpPr/>
            <p:nvPr>
              <p:custDataLst>
                <p:tags r:id="rId12"/>
              </p:custDataLst>
            </p:nvPr>
          </p:nvSpPr>
          <p:spPr>
            <a:xfrm>
              <a:off x="7550" y="5732"/>
              <a:ext cx="687" cy="687"/>
            </a:xfrm>
            <a:prstGeom prst="ellipse">
              <a:avLst/>
            </a:prstGeom>
            <a:solidFill>
              <a:srgbClr val="1AA3AA"/>
            </a:solidFill>
            <a:ln w="12700">
              <a:noFill/>
            </a:ln>
          </p:spPr>
          <p:txBody>
            <a:bodyPr wrap="square" lIns="67500" tIns="0" rIns="67500" bIns="3510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65" name="文本框 64"/>
            <p:cNvSpPr txBox="1"/>
            <p:nvPr>
              <p:custDataLst>
                <p:tags r:id="rId13"/>
              </p:custDataLst>
            </p:nvPr>
          </p:nvSpPr>
          <p:spPr>
            <a:xfrm>
              <a:off x="8475" y="5840"/>
              <a:ext cx="4897" cy="420"/>
            </a:xfrm>
            <a:prstGeom prst="rect">
              <a:avLst/>
            </a:prstGeom>
            <a:noFill/>
          </p:spPr>
          <p:txBody>
            <a:bodyPr wrap="square" lIns="67500" tIns="35100" rIns="67500" bIns="0" anchor="b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noProof="1">
                  <a:solidFill>
                    <a:srgbClr val="1AA3AA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置换反应</a:t>
              </a:r>
            </a:p>
          </p:txBody>
        </p:sp>
        <p:sp>
          <p:nvSpPr>
            <p:cNvPr id="66" name="文本框 65"/>
            <p:cNvSpPr txBox="1"/>
            <p:nvPr>
              <p:custDataLst>
                <p:tags r:id="rId14"/>
              </p:custDataLst>
            </p:nvPr>
          </p:nvSpPr>
          <p:spPr>
            <a:xfrm>
              <a:off x="10397" y="5635"/>
              <a:ext cx="4895" cy="420"/>
            </a:xfrm>
            <a:prstGeom prst="rect">
              <a:avLst/>
            </a:prstGeom>
          </p:spPr>
          <p:txBody>
            <a:bodyPr vert="horz" wrap="square" lIns="67500" tIns="0" rIns="67500" bIns="35100" anchor="t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spc="150" noProof="1">
                  <a:solidFill>
                    <a:srgbClr val="000000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A+BC=B+AC</a:t>
              </a:r>
            </a:p>
          </p:txBody>
        </p:sp>
        <p:sp>
          <p:nvSpPr>
            <p:cNvPr id="21525" name="椭圆 66"/>
            <p:cNvSpPr/>
            <p:nvPr>
              <p:custDataLst>
                <p:tags r:id="rId15"/>
              </p:custDataLst>
            </p:nvPr>
          </p:nvSpPr>
          <p:spPr>
            <a:xfrm>
              <a:off x="7550" y="4765"/>
              <a:ext cx="687" cy="687"/>
            </a:xfrm>
            <a:prstGeom prst="ellipse">
              <a:avLst/>
            </a:prstGeom>
            <a:solidFill>
              <a:srgbClr val="3498DB"/>
            </a:solidFill>
            <a:ln w="12700">
              <a:noFill/>
            </a:ln>
          </p:spPr>
          <p:txBody>
            <a:bodyPr wrap="square" lIns="67500" tIns="0" rIns="67500" bIns="3510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68" name="文本框 67"/>
            <p:cNvSpPr txBox="1"/>
            <p:nvPr>
              <p:custDataLst>
                <p:tags r:id="rId16"/>
              </p:custDataLst>
            </p:nvPr>
          </p:nvSpPr>
          <p:spPr>
            <a:xfrm>
              <a:off x="8475" y="4870"/>
              <a:ext cx="4897" cy="420"/>
            </a:xfrm>
            <a:prstGeom prst="rect">
              <a:avLst/>
            </a:prstGeom>
            <a:noFill/>
          </p:spPr>
          <p:txBody>
            <a:bodyPr wrap="square" lIns="67500" tIns="35100" rIns="67500" bIns="0" anchor="b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noProof="1">
                  <a:solidFill>
                    <a:srgbClr val="3498DB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分解反应</a:t>
              </a:r>
            </a:p>
          </p:txBody>
        </p:sp>
        <p:sp>
          <p:nvSpPr>
            <p:cNvPr id="69" name="文本框 68"/>
            <p:cNvSpPr txBox="1"/>
            <p:nvPr>
              <p:custDataLst>
                <p:tags r:id="rId17"/>
              </p:custDataLst>
            </p:nvPr>
          </p:nvSpPr>
          <p:spPr>
            <a:xfrm>
              <a:off x="10435" y="4650"/>
              <a:ext cx="4895" cy="420"/>
            </a:xfrm>
            <a:prstGeom prst="rect">
              <a:avLst/>
            </a:prstGeom>
          </p:spPr>
          <p:txBody>
            <a:bodyPr vert="horz" wrap="square" lIns="67500" tIns="0" rIns="67500" bIns="35100" anchor="t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b="1" spc="150" noProof="1">
                  <a:solidFill>
                    <a:srgbClr val="000000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A=B+C</a:t>
              </a:r>
            </a:p>
          </p:txBody>
        </p:sp>
        <p:sp>
          <p:nvSpPr>
            <p:cNvPr id="21528" name="椭圆 69"/>
            <p:cNvSpPr/>
            <p:nvPr>
              <p:custDataLst>
                <p:tags r:id="rId18"/>
              </p:custDataLst>
            </p:nvPr>
          </p:nvSpPr>
          <p:spPr>
            <a:xfrm>
              <a:off x="7550" y="3797"/>
              <a:ext cx="687" cy="687"/>
            </a:xfrm>
            <a:prstGeom prst="ellipse">
              <a:avLst/>
            </a:prstGeom>
            <a:solidFill>
              <a:srgbClr val="1F74AD"/>
            </a:solidFill>
            <a:ln w="12700">
              <a:noFill/>
            </a:ln>
          </p:spPr>
          <p:txBody>
            <a:bodyPr wrap="square" lIns="67500" tIns="0" rIns="67500" bIns="3510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71" name="文本框 70"/>
            <p:cNvSpPr txBox="1"/>
            <p:nvPr>
              <p:custDataLst>
                <p:tags r:id="rId19"/>
              </p:custDataLst>
            </p:nvPr>
          </p:nvSpPr>
          <p:spPr>
            <a:xfrm>
              <a:off x="8475" y="3927"/>
              <a:ext cx="2270" cy="487"/>
            </a:xfrm>
            <a:prstGeom prst="rect">
              <a:avLst/>
            </a:prstGeom>
            <a:noFill/>
          </p:spPr>
          <p:txBody>
            <a:bodyPr wrap="square" lIns="67500" tIns="35100" rIns="67500" bIns="0" anchor="b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noProof="1">
                  <a:solidFill>
                    <a:srgbClr val="1F74AD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化合反应</a:t>
              </a:r>
            </a:p>
          </p:txBody>
        </p:sp>
        <p:sp>
          <p:nvSpPr>
            <p:cNvPr id="72" name="文本框 71"/>
            <p:cNvSpPr txBox="1"/>
            <p:nvPr>
              <p:custDataLst>
                <p:tags r:id="rId20"/>
              </p:custDataLst>
            </p:nvPr>
          </p:nvSpPr>
          <p:spPr>
            <a:xfrm>
              <a:off x="10460" y="3785"/>
              <a:ext cx="4897" cy="442"/>
            </a:xfrm>
            <a:prstGeom prst="rect">
              <a:avLst/>
            </a:prstGeom>
          </p:spPr>
          <p:txBody>
            <a:bodyPr vert="horz" wrap="square" lIns="67500" tIns="0" rIns="67500" bIns="35100" anchor="t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b="1" spc="150" noProof="1">
                  <a:solidFill>
                    <a:srgbClr val="000000">
                      <a:lumMod val="100000"/>
                    </a:srgbClr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Arial" panose="020B0604020202020204" pitchFamily="34" charset="0"/>
                </a:rPr>
                <a:t>A+B=C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9" name="Line 69"/>
          <p:cNvSpPr/>
          <p:nvPr/>
        </p:nvSpPr>
        <p:spPr>
          <a:xfrm>
            <a:off x="4570413" y="3860800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908" name="Line 68"/>
          <p:cNvSpPr/>
          <p:nvPr/>
        </p:nvSpPr>
        <p:spPr>
          <a:xfrm flipH="1">
            <a:off x="2155825" y="3860800"/>
            <a:ext cx="5762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902" name="Line 62"/>
          <p:cNvSpPr/>
          <p:nvPr/>
        </p:nvSpPr>
        <p:spPr>
          <a:xfrm>
            <a:off x="4572000" y="2060575"/>
            <a:ext cx="5762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903" name="Line 63"/>
          <p:cNvSpPr/>
          <p:nvPr/>
        </p:nvSpPr>
        <p:spPr>
          <a:xfrm>
            <a:off x="2193925" y="2062163"/>
            <a:ext cx="5762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852" name="Oval 12"/>
          <p:cNvSpPr/>
          <p:nvPr/>
        </p:nvSpPr>
        <p:spPr>
          <a:xfrm>
            <a:off x="1906588" y="5373688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</a:t>
            </a:r>
          </a:p>
        </p:txBody>
      </p:sp>
      <p:pic>
        <p:nvPicPr>
          <p:cNvPr id="3084" name="Picture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5" y="1630363"/>
            <a:ext cx="1203325" cy="367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10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125" y="1701800"/>
            <a:ext cx="1271588" cy="3671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53" name="Oval 13"/>
          <p:cNvSpPr/>
          <p:nvPr/>
        </p:nvSpPr>
        <p:spPr>
          <a:xfrm>
            <a:off x="1906588" y="3502025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碱性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35857" name="Oval 17"/>
          <p:cNvSpPr/>
          <p:nvPr/>
        </p:nvSpPr>
        <p:spPr>
          <a:xfrm>
            <a:off x="4572000" y="5373688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酸</a:t>
            </a:r>
          </a:p>
        </p:txBody>
      </p:sp>
      <p:sp>
        <p:nvSpPr>
          <p:cNvPr id="35858" name="Oval 18"/>
          <p:cNvSpPr/>
          <p:nvPr/>
        </p:nvSpPr>
        <p:spPr>
          <a:xfrm>
            <a:off x="4581525" y="3429000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酸性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氧化物</a:t>
            </a:r>
          </a:p>
        </p:txBody>
      </p:sp>
      <p:grpSp>
        <p:nvGrpSpPr>
          <p:cNvPr id="2" name="Group 48"/>
          <p:cNvGrpSpPr/>
          <p:nvPr/>
        </p:nvGrpSpPr>
        <p:grpSpPr>
          <a:xfrm>
            <a:off x="4572000" y="2493963"/>
            <a:ext cx="442913" cy="935037"/>
            <a:chOff x="6191" y="1525"/>
            <a:chExt cx="279" cy="589"/>
          </a:xfrm>
        </p:grpSpPr>
        <p:sp>
          <p:nvSpPr>
            <p:cNvPr id="22541" name="Line 46"/>
            <p:cNvSpPr/>
            <p:nvPr/>
          </p:nvSpPr>
          <p:spPr>
            <a:xfrm>
              <a:off x="6463" y="1525"/>
              <a:ext cx="0" cy="58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542" name="Text Box 47"/>
            <p:cNvSpPr txBox="1"/>
            <p:nvPr/>
          </p:nvSpPr>
          <p:spPr>
            <a:xfrm>
              <a:off x="6191" y="1615"/>
              <a:ext cx="27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  <a:r>
                <a:rPr lang="en-US" altLang="zh-CN" sz="1800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2230438" y="4365625"/>
            <a:ext cx="611187" cy="1011238"/>
            <a:chOff x="4377" y="2704"/>
            <a:chExt cx="385" cy="637"/>
          </a:xfrm>
        </p:grpSpPr>
        <p:sp>
          <p:nvSpPr>
            <p:cNvPr id="22544" name="Line 50"/>
            <p:cNvSpPr/>
            <p:nvPr/>
          </p:nvSpPr>
          <p:spPr>
            <a:xfrm>
              <a:off x="4422" y="2704"/>
              <a:ext cx="0" cy="63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545" name="Text Box 51"/>
            <p:cNvSpPr txBox="1"/>
            <p:nvPr/>
          </p:nvSpPr>
          <p:spPr>
            <a:xfrm>
              <a:off x="4377" y="2886"/>
              <a:ext cx="385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b="1" dirty="0">
                  <a:latin typeface="Arial" panose="020B0604020202020204" pitchFamily="34" charset="0"/>
                  <a:ea typeface="宋体" panose="02010600030101010101" pitchFamily="2" charset="-122"/>
                </a:rPr>
                <a:t>H</a:t>
              </a:r>
              <a:r>
                <a:rPr lang="en-US" altLang="zh-CN" sz="1800" b="1" baseline="-25000" dirty="0"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1800" b="1" dirty="0">
                  <a:latin typeface="Arial" panose="020B0604020202020204" pitchFamily="34" charset="0"/>
                  <a:ea typeface="宋体" panose="02010600030101010101" pitchFamily="2" charset="-122"/>
                </a:rPr>
                <a:t>O</a:t>
              </a:r>
            </a:p>
          </p:txBody>
        </p:sp>
      </p:grpSp>
      <p:grpSp>
        <p:nvGrpSpPr>
          <p:cNvPr id="4" name="Group 55"/>
          <p:cNvGrpSpPr/>
          <p:nvPr/>
        </p:nvGrpSpPr>
        <p:grpSpPr>
          <a:xfrm>
            <a:off x="4427538" y="4294188"/>
            <a:ext cx="608012" cy="1081087"/>
            <a:chOff x="6101" y="2659"/>
            <a:chExt cx="383" cy="681"/>
          </a:xfrm>
        </p:grpSpPr>
        <p:sp>
          <p:nvSpPr>
            <p:cNvPr id="22547" name="Line 53"/>
            <p:cNvSpPr/>
            <p:nvPr/>
          </p:nvSpPr>
          <p:spPr>
            <a:xfrm>
              <a:off x="6463" y="2659"/>
              <a:ext cx="0" cy="68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548" name="Text Box 54"/>
            <p:cNvSpPr txBox="1"/>
            <p:nvPr/>
          </p:nvSpPr>
          <p:spPr>
            <a:xfrm>
              <a:off x="6101" y="2885"/>
              <a:ext cx="383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H</a:t>
              </a:r>
              <a:r>
                <a:rPr lang="en-US" altLang="zh-CN" sz="1800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sz="1800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2266950" y="2493963"/>
            <a:ext cx="446088" cy="1008062"/>
            <a:chOff x="4377" y="1525"/>
            <a:chExt cx="281" cy="635"/>
          </a:xfrm>
        </p:grpSpPr>
        <p:sp>
          <p:nvSpPr>
            <p:cNvPr id="22550" name="Line 57"/>
            <p:cNvSpPr/>
            <p:nvPr/>
          </p:nvSpPr>
          <p:spPr>
            <a:xfrm>
              <a:off x="4422" y="1525"/>
              <a:ext cx="0" cy="6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551" name="Text Box 58"/>
            <p:cNvSpPr txBox="1"/>
            <p:nvPr/>
          </p:nvSpPr>
          <p:spPr>
            <a:xfrm>
              <a:off x="4377" y="1661"/>
              <a:ext cx="28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b="1" dirty="0">
                  <a:latin typeface="Arial" panose="020B0604020202020204" pitchFamily="34" charset="0"/>
                  <a:ea typeface="宋体" panose="02010600030101010101" pitchFamily="2" charset="-122"/>
                </a:rPr>
                <a:t>O</a:t>
              </a:r>
              <a:r>
                <a:rPr lang="en-US" altLang="zh-CN" sz="1800" b="1" baseline="-25000" dirty="0"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3095" name="Line 59"/>
          <p:cNvSpPr/>
          <p:nvPr/>
        </p:nvSpPr>
        <p:spPr>
          <a:xfrm>
            <a:off x="3346450" y="2062163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854" name="Oval 14"/>
          <p:cNvSpPr/>
          <p:nvPr/>
        </p:nvSpPr>
        <p:spPr>
          <a:xfrm>
            <a:off x="1906588" y="1630363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金属</a:t>
            </a:r>
          </a:p>
        </p:txBody>
      </p:sp>
      <p:sp>
        <p:nvSpPr>
          <p:cNvPr id="35859" name="Oval 19"/>
          <p:cNvSpPr/>
          <p:nvPr/>
        </p:nvSpPr>
        <p:spPr>
          <a:xfrm>
            <a:off x="4572000" y="1628775"/>
            <a:ext cx="863600" cy="86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非金属</a:t>
            </a:r>
          </a:p>
        </p:txBody>
      </p:sp>
      <p:sp>
        <p:nvSpPr>
          <p:cNvPr id="35929" name="Text Box 89"/>
          <p:cNvSpPr txBox="1"/>
          <p:nvPr/>
        </p:nvSpPr>
        <p:spPr>
          <a:xfrm>
            <a:off x="6011863" y="2035175"/>
            <a:ext cx="22415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2Ca+O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=2CaO</a:t>
            </a:r>
          </a:p>
        </p:txBody>
      </p:sp>
      <p:sp>
        <p:nvSpPr>
          <p:cNvPr id="35930" name="Text Box 90"/>
          <p:cNvSpPr txBox="1"/>
          <p:nvPr/>
        </p:nvSpPr>
        <p:spPr>
          <a:xfrm>
            <a:off x="6011863" y="2682875"/>
            <a:ext cx="2894012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CaO+H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O=Ca(OH)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</p:txBody>
      </p:sp>
      <p:grpSp>
        <p:nvGrpSpPr>
          <p:cNvPr id="8" name="Group 97"/>
          <p:cNvGrpSpPr/>
          <p:nvPr/>
        </p:nvGrpSpPr>
        <p:grpSpPr>
          <a:xfrm>
            <a:off x="6011863" y="4003675"/>
            <a:ext cx="2016125" cy="460375"/>
            <a:chOff x="3937" y="2201"/>
            <a:chExt cx="978" cy="290"/>
          </a:xfrm>
        </p:grpSpPr>
        <p:graphicFrame>
          <p:nvGraphicFramePr>
            <p:cNvPr id="22558" name="Object 85"/>
            <p:cNvGraphicFramePr/>
            <p:nvPr/>
          </p:nvGraphicFramePr>
          <p:xfrm>
            <a:off x="4377" y="2205"/>
            <a:ext cx="21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" r:id="rId8" imgW="342900" imgH="254000" progId="Equation.DSMT4">
                    <p:embed/>
                  </p:oleObj>
                </mc:Choice>
                <mc:Fallback>
                  <p:oleObj r:id="rId8" imgW="342900" imgH="254000" progId="Equation.DSMT4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377" y="2205"/>
                          <a:ext cx="216" cy="1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9" name="Text Box 96"/>
            <p:cNvSpPr txBox="1"/>
            <p:nvPr/>
          </p:nvSpPr>
          <p:spPr>
            <a:xfrm>
              <a:off x="3937" y="2201"/>
              <a:ext cx="97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C+O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      CO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</a:p>
          </p:txBody>
        </p:sp>
      </p:grpSp>
      <p:sp>
        <p:nvSpPr>
          <p:cNvPr id="35938" name="Text Box 98"/>
          <p:cNvSpPr txBox="1"/>
          <p:nvPr/>
        </p:nvSpPr>
        <p:spPr>
          <a:xfrm>
            <a:off x="6011863" y="4625975"/>
            <a:ext cx="25717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O+CO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22561" name="Text Box 2"/>
          <p:cNvSpPr txBox="1"/>
          <p:nvPr/>
        </p:nvSpPr>
        <p:spPr>
          <a:xfrm>
            <a:off x="1100138" y="314325"/>
            <a:ext cx="572293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20" name="泪滴形 19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 rot="8100984">
            <a:off x="2678430" y="839470"/>
            <a:ext cx="811213" cy="809625"/>
          </a:xfrm>
          <a:prstGeom prst="teardrop">
            <a:avLst/>
          </a:prstGeom>
          <a:solidFill>
            <a:srgbClr val="FF3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0188" name="文本框 4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55670" y="989965"/>
            <a:ext cx="3029585" cy="50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7500"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化合反应：</a:t>
            </a:r>
            <a:r>
              <a:rPr lang="en-US" altLang="zh-CN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A+B=C</a:t>
            </a:r>
            <a:endParaRPr lang="en-US" altLang="zh-CN" sz="2800" b="1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565" name="文本框 35"/>
          <p:cNvSpPr txBox="1"/>
          <p:nvPr/>
        </p:nvSpPr>
        <p:spPr>
          <a:xfrm>
            <a:off x="2882900" y="1120775"/>
            <a:ext cx="306388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>
                <a:latin typeface="MV Boli" panose="02000500030200090000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2566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22567" name="AutoShape 24">
            <a:hlinkClick r:id="rId10" action="ppaction://hlinksldjump"/>
          </p:cNvPr>
          <p:cNvSpPr/>
          <p:nvPr/>
        </p:nvSpPr>
        <p:spPr>
          <a:xfrm>
            <a:off x="70929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笑脸 5">
            <a:hlinkClick r:id="" action="ppaction://hlinkshowjump?jump=lastslideviewed"/>
          </p:cNvPr>
          <p:cNvSpPr/>
          <p:nvPr/>
        </p:nvSpPr>
        <p:spPr>
          <a:xfrm>
            <a:off x="8101013" y="6381750"/>
            <a:ext cx="503238" cy="476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 animBg="1"/>
      <p:bldP spid="35853" grpId="0" animBg="1"/>
      <p:bldP spid="35857" grpId="0" animBg="1"/>
      <p:bldP spid="35858" grpId="0" animBg="1"/>
      <p:bldP spid="35854" grpId="0" animBg="1"/>
      <p:bldP spid="35859" grpId="0" animBg="1"/>
      <p:bldP spid="35929" grpId="0"/>
      <p:bldP spid="35930" grpId="0"/>
      <p:bldP spid="359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/>
          <p:nvPr/>
        </p:nvSpPr>
        <p:spPr>
          <a:xfrm>
            <a:off x="1100138" y="314325"/>
            <a:ext cx="574198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20" name="泪滴形 19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 rot="8100984">
            <a:off x="2632075" y="889000"/>
            <a:ext cx="811213" cy="809625"/>
          </a:xfrm>
          <a:prstGeom prst="teardrop">
            <a:avLst/>
          </a:prstGeom>
          <a:solidFill>
            <a:srgbClr val="FF3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0188" name="文本框 4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754119" y="1122044"/>
            <a:ext cx="2599056" cy="5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分解反应</a:t>
            </a:r>
            <a:r>
              <a:rPr lang="en-US" altLang="zh-CN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:A=B+C</a:t>
            </a:r>
            <a:endParaRPr lang="en-US" altLang="zh-CN" sz="2800" b="1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557" name="文本框 35"/>
          <p:cNvSpPr txBox="1"/>
          <p:nvPr/>
        </p:nvSpPr>
        <p:spPr>
          <a:xfrm>
            <a:off x="2882900" y="1120775"/>
            <a:ext cx="3873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>
                <a:latin typeface="MV Boli" panose="02000500030200090000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3558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34829" name="Oval 13"/>
          <p:cNvSpPr/>
          <p:nvPr/>
        </p:nvSpPr>
        <p:spPr>
          <a:xfrm>
            <a:off x="2270125" y="1844675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部分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含氧酸盐</a:t>
            </a:r>
          </a:p>
        </p:txBody>
      </p:sp>
      <p:sp>
        <p:nvSpPr>
          <p:cNvPr id="34830" name="Oval 14"/>
          <p:cNvSpPr/>
          <p:nvPr/>
        </p:nvSpPr>
        <p:spPr>
          <a:xfrm>
            <a:off x="1262063" y="54451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部分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碱</a:t>
            </a:r>
          </a:p>
        </p:txBody>
      </p:sp>
      <p:sp>
        <p:nvSpPr>
          <p:cNvPr id="34833" name="Oval 17"/>
          <p:cNvSpPr/>
          <p:nvPr/>
        </p:nvSpPr>
        <p:spPr>
          <a:xfrm>
            <a:off x="3278188" y="54451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部分</a:t>
            </a:r>
          </a:p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含氧酸</a:t>
            </a:r>
          </a:p>
        </p:txBody>
      </p:sp>
      <p:grpSp>
        <p:nvGrpSpPr>
          <p:cNvPr id="6" name="Group 57"/>
          <p:cNvGrpSpPr/>
          <p:nvPr/>
        </p:nvGrpSpPr>
        <p:grpSpPr>
          <a:xfrm>
            <a:off x="3206750" y="2779713"/>
            <a:ext cx="628650" cy="720725"/>
            <a:chOff x="2336" y="1615"/>
            <a:chExt cx="396" cy="454"/>
          </a:xfrm>
        </p:grpSpPr>
        <p:sp>
          <p:nvSpPr>
            <p:cNvPr id="23563" name="Line 19"/>
            <p:cNvSpPr/>
            <p:nvPr/>
          </p:nvSpPr>
          <p:spPr>
            <a:xfrm>
              <a:off x="2336" y="1615"/>
              <a:ext cx="318" cy="45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4" name="Text Box 28"/>
            <p:cNvSpPr txBox="1"/>
            <p:nvPr/>
          </p:nvSpPr>
          <p:spPr>
            <a:xfrm>
              <a:off x="2472" y="170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rPr>
                <a:t>△</a:t>
              </a:r>
            </a:p>
          </p:txBody>
        </p:sp>
      </p:grpSp>
      <p:sp>
        <p:nvSpPr>
          <p:cNvPr id="19469" name="Line 25"/>
          <p:cNvSpPr/>
          <p:nvPr/>
        </p:nvSpPr>
        <p:spPr>
          <a:xfrm flipV="1">
            <a:off x="3709988" y="4579938"/>
            <a:ext cx="0" cy="863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grpSp>
        <p:nvGrpSpPr>
          <p:cNvPr id="9" name="Group 60"/>
          <p:cNvGrpSpPr/>
          <p:nvPr/>
        </p:nvGrpSpPr>
        <p:grpSpPr>
          <a:xfrm>
            <a:off x="1406525" y="4581525"/>
            <a:ext cx="412750" cy="863600"/>
            <a:chOff x="1202" y="2750"/>
            <a:chExt cx="260" cy="544"/>
          </a:xfrm>
        </p:grpSpPr>
        <p:sp>
          <p:nvSpPr>
            <p:cNvPr id="23567" name="Line 20"/>
            <p:cNvSpPr/>
            <p:nvPr/>
          </p:nvSpPr>
          <p:spPr>
            <a:xfrm flipV="1">
              <a:off x="1429" y="2750"/>
              <a:ext cx="0" cy="5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8" name="Text Box 30"/>
            <p:cNvSpPr txBox="1"/>
            <p:nvPr/>
          </p:nvSpPr>
          <p:spPr>
            <a:xfrm>
              <a:off x="1202" y="288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rPr>
                <a:t>△</a:t>
              </a:r>
            </a:p>
          </p:txBody>
        </p:sp>
      </p:grpSp>
      <p:grpSp>
        <p:nvGrpSpPr>
          <p:cNvPr id="10" name="Group 36"/>
          <p:cNvGrpSpPr/>
          <p:nvPr/>
        </p:nvGrpSpPr>
        <p:grpSpPr>
          <a:xfrm>
            <a:off x="4862513" y="3068638"/>
            <a:ext cx="3089275" cy="463549"/>
            <a:chOff x="3470" y="1388"/>
            <a:chExt cx="1946" cy="292"/>
          </a:xfrm>
        </p:grpSpPr>
        <p:sp>
          <p:nvSpPr>
            <p:cNvPr id="23570" name="Text Box 32"/>
            <p:cNvSpPr txBox="1"/>
            <p:nvPr/>
          </p:nvSpPr>
          <p:spPr>
            <a:xfrm>
              <a:off x="3470" y="1389"/>
              <a:ext cx="72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CaCO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3</a:t>
              </a:r>
            </a:p>
          </p:txBody>
        </p:sp>
        <p:grpSp>
          <p:nvGrpSpPr>
            <p:cNvPr id="23571" name="Group 34"/>
            <p:cNvGrpSpPr/>
            <p:nvPr/>
          </p:nvGrpSpPr>
          <p:grpSpPr>
            <a:xfrm>
              <a:off x="4332" y="1388"/>
              <a:ext cx="1084" cy="292"/>
              <a:chOff x="4332" y="1388"/>
              <a:chExt cx="1084" cy="292"/>
            </a:xfrm>
          </p:grpSpPr>
          <p:sp>
            <p:nvSpPr>
              <p:cNvPr id="23572" name="Text Box 31"/>
              <p:cNvSpPr txBox="1"/>
              <p:nvPr/>
            </p:nvSpPr>
            <p:spPr>
              <a:xfrm>
                <a:off x="4332" y="1388"/>
                <a:ext cx="499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CaO</a:t>
                </a:r>
                <a:endParaRPr lang="en-US" altLang="zh-CN" b="1" baseline="-250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23573" name="Text Box 33"/>
              <p:cNvSpPr txBox="1"/>
              <p:nvPr/>
            </p:nvSpPr>
            <p:spPr>
              <a:xfrm>
                <a:off x="4649" y="1388"/>
                <a:ext cx="767" cy="2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  +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CO</a:t>
                </a:r>
                <a:r>
                  <a:rPr lang="en-US" altLang="zh-CN" b="1" baseline="-25000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↑</a:t>
                </a:r>
                <a:endPara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</p:grpSp>
        <p:graphicFrame>
          <p:nvGraphicFramePr>
            <p:cNvPr id="23574" name="Object 35"/>
            <p:cNvGraphicFramePr/>
            <p:nvPr/>
          </p:nvGraphicFramePr>
          <p:xfrm>
            <a:off x="4150" y="1434"/>
            <a:ext cx="21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9" r:id="rId6" imgW="342900" imgH="254000" progId="Equation.DSMT4">
                    <p:embed/>
                  </p:oleObj>
                </mc:Choice>
                <mc:Fallback>
                  <p:oleObj r:id="rId6" imgW="342900" imgH="254000" progId="Equation.DSMT4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150" y="1434"/>
                          <a:ext cx="216" cy="1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41"/>
          <p:cNvGrpSpPr/>
          <p:nvPr/>
        </p:nvGrpSpPr>
        <p:grpSpPr>
          <a:xfrm>
            <a:off x="4862513" y="3860800"/>
            <a:ext cx="3376612" cy="623888"/>
            <a:chOff x="3457" y="2296"/>
            <a:chExt cx="2127" cy="393"/>
          </a:xfrm>
        </p:grpSpPr>
        <p:sp>
          <p:nvSpPr>
            <p:cNvPr id="23576" name="Text Box 37"/>
            <p:cNvSpPr txBox="1"/>
            <p:nvPr/>
          </p:nvSpPr>
          <p:spPr>
            <a:xfrm>
              <a:off x="3457" y="2399"/>
              <a:ext cx="850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Cu(OH)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</a:p>
          </p:txBody>
        </p:sp>
        <p:sp>
          <p:nvSpPr>
            <p:cNvPr id="23577" name="Text Box 38"/>
            <p:cNvSpPr txBox="1"/>
            <p:nvPr/>
          </p:nvSpPr>
          <p:spPr>
            <a:xfrm>
              <a:off x="4604" y="2387"/>
              <a:ext cx="980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CuO</a:t>
              </a:r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+H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</a:p>
          </p:txBody>
        </p:sp>
        <p:graphicFrame>
          <p:nvGraphicFramePr>
            <p:cNvPr id="23578" name="Object 39"/>
            <p:cNvGraphicFramePr/>
            <p:nvPr/>
          </p:nvGraphicFramePr>
          <p:xfrm>
            <a:off x="4332" y="2296"/>
            <a:ext cx="263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0" r:id="rId8" imgW="190500" imgH="241300" progId="Equation.DSMT4">
                    <p:embed/>
                  </p:oleObj>
                </mc:Choice>
                <mc:Fallback>
                  <p:oleObj r:id="rId8" imgW="190500" imgH="241300" progId="Equation.DSMT4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332" y="2296"/>
                          <a:ext cx="263" cy="3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56"/>
          <p:cNvGrpSpPr/>
          <p:nvPr/>
        </p:nvGrpSpPr>
        <p:grpSpPr>
          <a:xfrm>
            <a:off x="1838325" y="2781300"/>
            <a:ext cx="576263" cy="720725"/>
            <a:chOff x="1429" y="1616"/>
            <a:chExt cx="363" cy="454"/>
          </a:xfrm>
        </p:grpSpPr>
        <p:sp>
          <p:nvSpPr>
            <p:cNvPr id="23580" name="Line 54"/>
            <p:cNvSpPr/>
            <p:nvPr/>
          </p:nvSpPr>
          <p:spPr>
            <a:xfrm flipH="1">
              <a:off x="1429" y="1616"/>
              <a:ext cx="363" cy="45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81" name="Text Box 55"/>
            <p:cNvSpPr txBox="1"/>
            <p:nvPr/>
          </p:nvSpPr>
          <p:spPr>
            <a:xfrm>
              <a:off x="1429" y="1661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rPr>
                <a:t>△</a:t>
              </a:r>
            </a:p>
          </p:txBody>
        </p:sp>
      </p:grpSp>
      <p:sp>
        <p:nvSpPr>
          <p:cNvPr id="34874" name="Oval 58"/>
          <p:cNvSpPr/>
          <p:nvPr/>
        </p:nvSpPr>
        <p:spPr>
          <a:xfrm>
            <a:off x="3206750" y="3502025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酸性</a:t>
            </a:r>
          </a:p>
          <a:p>
            <a:pPr algn="ctr"/>
            <a:r>
              <a:rPr lang="zh-CN" altLang="en-US" sz="18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34875" name="Oval 59"/>
          <p:cNvSpPr/>
          <p:nvPr/>
        </p:nvSpPr>
        <p:spPr>
          <a:xfrm>
            <a:off x="1262063" y="350202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碱性</a:t>
            </a:r>
          </a:p>
          <a:p>
            <a:pPr algn="ctr"/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氧化物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874578" y="4941253"/>
            <a:ext cx="3258185" cy="531495"/>
            <a:chOff x="7677" y="7781"/>
            <a:chExt cx="5130" cy="837"/>
          </a:xfrm>
        </p:grpSpPr>
        <p:grpSp>
          <p:nvGrpSpPr>
            <p:cNvPr id="23585" name="Group 53"/>
            <p:cNvGrpSpPr/>
            <p:nvPr/>
          </p:nvGrpSpPr>
          <p:grpSpPr>
            <a:xfrm>
              <a:off x="7677" y="7781"/>
              <a:ext cx="5130" cy="755"/>
              <a:chOff x="3502" y="2931"/>
              <a:chExt cx="2052" cy="302"/>
            </a:xfrm>
          </p:grpSpPr>
          <p:sp>
            <p:nvSpPr>
              <p:cNvPr id="23586" name="Text Box 42"/>
              <p:cNvSpPr txBox="1"/>
              <p:nvPr/>
            </p:nvSpPr>
            <p:spPr>
              <a:xfrm>
                <a:off x="3502" y="2943"/>
                <a:ext cx="677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H</a:t>
                </a:r>
                <a:r>
                  <a:rPr lang="en-US" altLang="zh-CN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CO</a:t>
                </a:r>
                <a:r>
                  <a:rPr lang="en-US" altLang="zh-CN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3</a:t>
                </a:r>
              </a:p>
            </p:txBody>
          </p:sp>
          <p:sp>
            <p:nvSpPr>
              <p:cNvPr id="23587" name="Text Box 47"/>
              <p:cNvSpPr txBox="1"/>
              <p:nvPr/>
            </p:nvSpPr>
            <p:spPr>
              <a:xfrm>
                <a:off x="4422" y="2931"/>
                <a:ext cx="56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CO</a:t>
                </a:r>
                <a:r>
                  <a:rPr lang="en-US" altLang="zh-CN" b="1" baseline="-25000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↑</a:t>
                </a:r>
              </a:p>
            </p:txBody>
          </p:sp>
          <p:sp>
            <p:nvSpPr>
              <p:cNvPr id="23588" name="Text Box 48"/>
              <p:cNvSpPr txBox="1"/>
              <p:nvPr/>
            </p:nvSpPr>
            <p:spPr>
              <a:xfrm>
                <a:off x="4969" y="2931"/>
                <a:ext cx="585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+H</a:t>
                </a:r>
                <a:r>
                  <a:rPr lang="en-US" altLang="zh-CN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O</a:t>
                </a:r>
                <a:endPara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</p:grpSp>
        <p:sp>
          <p:nvSpPr>
            <p:cNvPr id="23589" name="文本框 13"/>
            <p:cNvSpPr txBox="1"/>
            <p:nvPr/>
          </p:nvSpPr>
          <p:spPr>
            <a:xfrm>
              <a:off x="9487" y="7893"/>
              <a:ext cx="717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=</a:t>
              </a:r>
            </a:p>
          </p:txBody>
        </p:sp>
      </p:grpSp>
      <p:sp>
        <p:nvSpPr>
          <p:cNvPr id="23590" name="AutoShape 24">
            <a:hlinkClick r:id="rId10" action="ppaction://hlinksldjump"/>
          </p:cNvPr>
          <p:cNvSpPr/>
          <p:nvPr/>
        </p:nvSpPr>
        <p:spPr>
          <a:xfrm>
            <a:off x="70929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笑脸 1">
            <a:hlinkClick r:id="" action="ppaction://hlinkshowjump?jump=lastslideviewed"/>
          </p:cNvPr>
          <p:cNvSpPr/>
          <p:nvPr/>
        </p:nvSpPr>
        <p:spPr>
          <a:xfrm>
            <a:off x="8101013" y="6381750"/>
            <a:ext cx="503238" cy="476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9" grpId="0" bldLvl="0" animBg="1"/>
      <p:bldP spid="34830" grpId="0" bldLvl="0" animBg="1"/>
      <p:bldP spid="34833" grpId="0" bldLvl="0" animBg="1"/>
      <p:bldP spid="34874" grpId="0" bldLvl="0" animBg="1"/>
      <p:bldP spid="3487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/>
          <p:nvPr/>
        </p:nvSpPr>
        <p:spPr>
          <a:xfrm>
            <a:off x="1100138" y="314325"/>
            <a:ext cx="574198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20" name="泪滴形 19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 rot="8100984">
            <a:off x="2632075" y="889000"/>
            <a:ext cx="811213" cy="809625"/>
          </a:xfrm>
          <a:prstGeom prst="teardrop">
            <a:avLst/>
          </a:prstGeom>
          <a:solidFill>
            <a:srgbClr val="FF3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0188" name="文本框 4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10610" y="1122044"/>
            <a:ext cx="4561855" cy="5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5000"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置换反应</a:t>
            </a:r>
            <a:r>
              <a:rPr lang="en-US" altLang="zh-CN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:A+BC=B+AC</a:t>
            </a:r>
            <a:endParaRPr lang="en-US" altLang="zh-CN" sz="2800" b="1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581" name="文本框 35"/>
          <p:cNvSpPr txBox="1"/>
          <p:nvPr/>
        </p:nvSpPr>
        <p:spPr>
          <a:xfrm>
            <a:off x="2882900" y="1120775"/>
            <a:ext cx="335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24582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33799" name="Oval 7"/>
          <p:cNvSpPr/>
          <p:nvPr/>
        </p:nvSpPr>
        <p:spPr>
          <a:xfrm>
            <a:off x="1982788" y="3355975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金属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33800" name="Oval 8"/>
          <p:cNvSpPr/>
          <p:nvPr/>
        </p:nvSpPr>
        <p:spPr>
          <a:xfrm>
            <a:off x="1982788" y="5516563"/>
            <a:ext cx="1008062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盐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982152" y="1699578"/>
            <a:ext cx="1008698" cy="1724025"/>
            <a:chOff x="3122" y="2677"/>
            <a:chExt cx="1587" cy="2715"/>
          </a:xfrm>
        </p:grpSpPr>
        <p:sp>
          <p:nvSpPr>
            <p:cNvPr id="24586" name="Oval 6"/>
            <p:cNvSpPr/>
            <p:nvPr/>
          </p:nvSpPr>
          <p:spPr>
            <a:xfrm>
              <a:off x="3122" y="2677"/>
              <a:ext cx="1587" cy="17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sz="1800" b="1" dirty="0">
                  <a:latin typeface="Times New Roman" panose="02020603050405020304" charset="0"/>
                  <a:ea typeface="宋体" panose="02010600030101010101" pitchFamily="2" charset="-122"/>
                </a:rPr>
                <a:t>金属</a:t>
              </a:r>
            </a:p>
          </p:txBody>
        </p:sp>
        <p:grpSp>
          <p:nvGrpSpPr>
            <p:cNvPr id="24587" name="Group 22"/>
            <p:cNvGrpSpPr/>
            <p:nvPr/>
          </p:nvGrpSpPr>
          <p:grpSpPr>
            <a:xfrm>
              <a:off x="3122" y="4377"/>
              <a:ext cx="1330" cy="1015"/>
              <a:chOff x="1746" y="1706"/>
              <a:chExt cx="532" cy="406"/>
            </a:xfrm>
          </p:grpSpPr>
          <p:sp>
            <p:nvSpPr>
              <p:cNvPr id="24588" name="Line 9"/>
              <p:cNvSpPr/>
              <p:nvPr/>
            </p:nvSpPr>
            <p:spPr>
              <a:xfrm flipV="1">
                <a:off x="2064" y="1706"/>
                <a:ext cx="0" cy="36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24589" name="Text Box 10"/>
              <p:cNvSpPr txBox="1"/>
              <p:nvPr/>
            </p:nvSpPr>
            <p:spPr>
              <a:xfrm>
                <a:off x="1746" y="1706"/>
                <a:ext cx="363" cy="4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sz="1800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H</a:t>
                </a:r>
                <a:r>
                  <a:rPr lang="en-US" altLang="zh-CN" sz="1800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   </a:t>
                </a:r>
                <a:r>
                  <a:rPr lang="en-US" altLang="zh-CN" sz="1800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  </a:t>
                </a:r>
              </a:p>
            </p:txBody>
          </p:sp>
          <p:sp>
            <p:nvSpPr>
              <p:cNvPr id="24590" name="Text Box 11"/>
              <p:cNvSpPr txBox="1"/>
              <p:nvPr/>
            </p:nvSpPr>
            <p:spPr>
              <a:xfrm>
                <a:off x="2018" y="1748"/>
                <a:ext cx="260" cy="2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sz="1800" b="1" dirty="0">
                    <a:latin typeface="Times New Roman" panose="02020603050405020304" charset="0"/>
                    <a:ea typeface="宋体" panose="02010600030101010101" pitchFamily="2" charset="-122"/>
                  </a:rPr>
                  <a:t>△</a:t>
                </a:r>
              </a:p>
            </p:txBody>
          </p:sp>
        </p:grpSp>
      </p:grpSp>
      <p:sp>
        <p:nvSpPr>
          <p:cNvPr id="33804" name="Oval 12"/>
          <p:cNvSpPr/>
          <p:nvPr/>
        </p:nvSpPr>
        <p:spPr>
          <a:xfrm>
            <a:off x="3422650" y="4508500"/>
            <a:ext cx="1008063" cy="10795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酸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2990850" y="2132013"/>
            <a:ext cx="936625" cy="576262"/>
            <a:chOff x="2381" y="1298"/>
            <a:chExt cx="590" cy="363"/>
          </a:xfrm>
        </p:grpSpPr>
        <p:sp>
          <p:nvSpPr>
            <p:cNvPr id="24593" name="Line 13"/>
            <p:cNvSpPr/>
            <p:nvPr/>
          </p:nvSpPr>
          <p:spPr>
            <a:xfrm>
              <a:off x="2381" y="1298"/>
              <a:ext cx="59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594" name="Line 14"/>
            <p:cNvSpPr/>
            <p:nvPr/>
          </p:nvSpPr>
          <p:spPr>
            <a:xfrm>
              <a:off x="2971" y="1298"/>
              <a:ext cx="0" cy="36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3807" name="Line 15"/>
          <p:cNvSpPr/>
          <p:nvPr/>
        </p:nvSpPr>
        <p:spPr>
          <a:xfrm flipV="1">
            <a:off x="3927475" y="3860800"/>
            <a:ext cx="0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808" name="Rectangle 16"/>
          <p:cNvSpPr/>
          <p:nvPr/>
        </p:nvSpPr>
        <p:spPr>
          <a:xfrm>
            <a:off x="3711575" y="2708275"/>
            <a:ext cx="431800" cy="11525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盐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和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氢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气</a:t>
            </a:r>
          </a:p>
        </p:txBody>
      </p:sp>
      <p:sp>
        <p:nvSpPr>
          <p:cNvPr id="33811" name="Rectangle 19"/>
          <p:cNvSpPr/>
          <p:nvPr/>
        </p:nvSpPr>
        <p:spPr>
          <a:xfrm>
            <a:off x="1119188" y="3500438"/>
            <a:ext cx="503237" cy="13684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金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属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和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盐</a:t>
            </a:r>
          </a:p>
        </p:txBody>
      </p:sp>
      <p:grpSp>
        <p:nvGrpSpPr>
          <p:cNvPr id="4" name="Group 29"/>
          <p:cNvGrpSpPr/>
          <p:nvPr/>
        </p:nvGrpSpPr>
        <p:grpSpPr>
          <a:xfrm>
            <a:off x="1335088" y="4868863"/>
            <a:ext cx="647700" cy="1152525"/>
            <a:chOff x="1338" y="3022"/>
            <a:chExt cx="408" cy="726"/>
          </a:xfrm>
        </p:grpSpPr>
        <p:sp>
          <p:nvSpPr>
            <p:cNvPr id="24599" name="Line 30"/>
            <p:cNvSpPr/>
            <p:nvPr/>
          </p:nvSpPr>
          <p:spPr>
            <a:xfrm>
              <a:off x="1338" y="3022"/>
              <a:ext cx="0" cy="72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600" name="Line 31"/>
            <p:cNvSpPr/>
            <p:nvPr/>
          </p:nvSpPr>
          <p:spPr>
            <a:xfrm>
              <a:off x="1338" y="3748"/>
              <a:ext cx="4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" name="Group 32"/>
          <p:cNvGrpSpPr/>
          <p:nvPr/>
        </p:nvGrpSpPr>
        <p:grpSpPr>
          <a:xfrm>
            <a:off x="1335088" y="2205038"/>
            <a:ext cx="647700" cy="1295400"/>
            <a:chOff x="1338" y="1344"/>
            <a:chExt cx="408" cy="816"/>
          </a:xfrm>
        </p:grpSpPr>
        <p:sp>
          <p:nvSpPr>
            <p:cNvPr id="24602" name="Line 33"/>
            <p:cNvSpPr/>
            <p:nvPr/>
          </p:nvSpPr>
          <p:spPr>
            <a:xfrm flipH="1">
              <a:off x="1338" y="1344"/>
              <a:ext cx="4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603" name="Line 34"/>
            <p:cNvSpPr/>
            <p:nvPr/>
          </p:nvSpPr>
          <p:spPr>
            <a:xfrm>
              <a:off x="1338" y="1344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3836" name="Text Box 44"/>
          <p:cNvSpPr txBox="1"/>
          <p:nvPr/>
        </p:nvSpPr>
        <p:spPr>
          <a:xfrm>
            <a:off x="4914900" y="3806825"/>
            <a:ext cx="313817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Fe+CuSO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=FeSO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+Cu</a:t>
            </a:r>
          </a:p>
        </p:txBody>
      </p:sp>
      <p:sp>
        <p:nvSpPr>
          <p:cNvPr id="33837" name="Text Box 45"/>
          <p:cNvSpPr txBox="1"/>
          <p:nvPr/>
        </p:nvSpPr>
        <p:spPr>
          <a:xfrm>
            <a:off x="4862513" y="4579938"/>
            <a:ext cx="32854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Zn+H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=ZnSO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↑</a:t>
            </a:r>
            <a:endParaRPr lang="en-US" altLang="zh-CN" b="1" baseline="-25000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4606" name="AutoShape 24">
            <a:hlinkClick r:id="rId6" action="ppaction://hlinksldjump"/>
          </p:cNvPr>
          <p:cNvSpPr/>
          <p:nvPr/>
        </p:nvSpPr>
        <p:spPr>
          <a:xfrm>
            <a:off x="70929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笑脸 5">
            <a:hlinkClick r:id="" action="ppaction://hlinkshowjump?jump=lastslideviewed"/>
          </p:cNvPr>
          <p:cNvSpPr/>
          <p:nvPr/>
        </p:nvSpPr>
        <p:spPr>
          <a:xfrm>
            <a:off x="8101013" y="6381750"/>
            <a:ext cx="503238" cy="476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11" name="组合 10"/>
          <p:cNvGrpSpPr/>
          <p:nvPr/>
        </p:nvGrpSpPr>
        <p:grpSpPr>
          <a:xfrm>
            <a:off x="4781550" y="2203450"/>
            <a:ext cx="3390919" cy="1428750"/>
            <a:chOff x="7530" y="3470"/>
            <a:chExt cx="5341" cy="2250"/>
          </a:xfrm>
        </p:grpSpPr>
        <p:grpSp>
          <p:nvGrpSpPr>
            <p:cNvPr id="24609" name="Group 38"/>
            <p:cNvGrpSpPr/>
            <p:nvPr/>
          </p:nvGrpSpPr>
          <p:grpSpPr>
            <a:xfrm>
              <a:off x="7537" y="3470"/>
              <a:ext cx="4830" cy="1095"/>
              <a:chOff x="3684" y="1162"/>
              <a:chExt cx="1932" cy="438"/>
            </a:xfrm>
          </p:grpSpPr>
          <p:sp>
            <p:nvSpPr>
              <p:cNvPr id="24610" name="Text Box 36"/>
              <p:cNvSpPr txBox="1"/>
              <p:nvPr/>
            </p:nvSpPr>
            <p:spPr>
              <a:xfrm>
                <a:off x="3684" y="1310"/>
                <a:ext cx="1932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H</a:t>
                </a:r>
                <a:r>
                  <a:rPr lang="en-US" altLang="zh-CN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+CuO        Cu+H</a:t>
                </a:r>
                <a:r>
                  <a:rPr lang="en-US" altLang="zh-CN" b="1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O</a:t>
                </a:r>
              </a:p>
            </p:txBody>
          </p:sp>
          <p:graphicFrame>
            <p:nvGraphicFramePr>
              <p:cNvPr id="24611" name="Object 37"/>
              <p:cNvGraphicFramePr/>
              <p:nvPr/>
            </p:nvGraphicFramePr>
            <p:xfrm>
              <a:off x="4513" y="1162"/>
              <a:ext cx="323" cy="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3" r:id="rId7" imgW="190500" imgH="241300" progId="Equation.DSMT4">
                      <p:embed/>
                    </p:oleObj>
                  </mc:Choice>
                  <mc:Fallback>
                    <p:oleObj r:id="rId7" imgW="190500" imgH="241300" progId="Equation.DSMT4">
                      <p:embed/>
                      <p:pic>
                        <p:nvPicPr>
                          <p:cNvPr id="0" name="图片 3078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4513" y="1162"/>
                            <a:ext cx="323" cy="36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612" name="Text Box 40"/>
            <p:cNvSpPr txBox="1"/>
            <p:nvPr/>
          </p:nvSpPr>
          <p:spPr>
            <a:xfrm>
              <a:off x="7530" y="4995"/>
              <a:ext cx="5341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C+2CuO        2Cu+CO</a:t>
              </a:r>
              <a:r>
                <a:rPr lang="en-US" altLang="zh-CN" b="1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↑</a:t>
              </a:r>
              <a:endPara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graphicFrame>
          <p:nvGraphicFramePr>
            <p:cNvPr id="24613" name="对象 8"/>
            <p:cNvGraphicFramePr/>
            <p:nvPr/>
          </p:nvGraphicFramePr>
          <p:xfrm>
            <a:off x="9584" y="4948"/>
            <a:ext cx="795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4" r:id="rId9" imgW="504825" imgH="381000" progId="Paint.Picture">
                    <p:embed/>
                  </p:oleObj>
                </mc:Choice>
                <mc:Fallback>
                  <p:oleObj r:id="rId9" imgW="504825" imgH="381000" progId="Paint.Picture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9584" y="4948"/>
                          <a:ext cx="795" cy="6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bldLvl="0" animBg="1"/>
      <p:bldP spid="33800" grpId="0" bldLvl="0" animBg="1"/>
      <p:bldP spid="33804" grpId="0" bldLvl="0" animBg="1"/>
      <p:bldP spid="33808" grpId="0" bldLvl="0" animBg="1"/>
      <p:bldP spid="33811" grpId="0" bldLvl="0" animBg="1"/>
      <p:bldP spid="33836" grpId="0"/>
      <p:bldP spid="338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-214632" y="6007100"/>
            <a:ext cx="914463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40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生成物符合复分解反应条件：</a:t>
            </a:r>
            <a:r>
              <a:rPr lang="zh-CN" altLang="en-US" sz="40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↑↓</a:t>
            </a:r>
            <a:r>
              <a:rPr lang="en-US" altLang="zh-CN" sz="40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</a:t>
            </a:r>
            <a:r>
              <a:rPr lang="en-US" altLang="zh-CN" sz="4000" b="1" strike="noStrike" baseline="-250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40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</a:t>
            </a:r>
            <a:endParaRPr lang="en-US" altLang="zh-CN" sz="40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603" name="Text Box 2"/>
          <p:cNvSpPr txBox="1"/>
          <p:nvPr/>
        </p:nvSpPr>
        <p:spPr>
          <a:xfrm>
            <a:off x="1100138" y="314325"/>
            <a:ext cx="57232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、四种基本反应类型再认识八圈图</a:t>
            </a:r>
          </a:p>
        </p:txBody>
      </p:sp>
      <p:sp>
        <p:nvSpPr>
          <p:cNvPr id="20" name="泪滴形 19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 rot="8100984">
            <a:off x="2632075" y="889000"/>
            <a:ext cx="811213" cy="809625"/>
          </a:xfrm>
          <a:prstGeom prst="teardrop">
            <a:avLst/>
          </a:prstGeom>
          <a:solidFill>
            <a:srgbClr val="FF3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1" strike="noStrike" noProof="1">
              <a:solidFill>
                <a:srgbClr val="FFFFFF">
                  <a:lumMod val="50000"/>
                </a:srgb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0188" name="文本框 4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82365" y="1122044"/>
            <a:ext cx="4200525" cy="5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0000" lnSpcReduction="10000"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复分解反应：</a:t>
            </a:r>
            <a:r>
              <a:rPr lang="en-US" altLang="zh-CN" sz="2800" b="1" spc="150" dirty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AB+CD=AD+CB</a:t>
            </a:r>
            <a:endParaRPr lang="en-US" altLang="zh-CN" sz="2800" b="1" spc="150" noProof="1">
              <a:solidFill>
                <a:srgbClr val="000000">
                  <a:lumMod val="100000"/>
                </a:srgbClr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zh-CN" sz="2800" b="1" strike="noStrike" noProof="1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606" name="文本框 35"/>
          <p:cNvSpPr txBox="1"/>
          <p:nvPr/>
        </p:nvSpPr>
        <p:spPr>
          <a:xfrm>
            <a:off x="2882900" y="1120775"/>
            <a:ext cx="335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</a:p>
        </p:txBody>
      </p:sp>
      <p:sp>
        <p:nvSpPr>
          <p:cNvPr id="25607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32775" name="Oval 7"/>
          <p:cNvSpPr/>
          <p:nvPr/>
        </p:nvSpPr>
        <p:spPr>
          <a:xfrm>
            <a:off x="1258888" y="4941888"/>
            <a:ext cx="865187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盐</a:t>
            </a:r>
          </a:p>
        </p:txBody>
      </p:sp>
      <p:sp>
        <p:nvSpPr>
          <p:cNvPr id="32776" name="Oval 8"/>
          <p:cNvSpPr/>
          <p:nvPr/>
        </p:nvSpPr>
        <p:spPr>
          <a:xfrm>
            <a:off x="1258888" y="3357563"/>
            <a:ext cx="865187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碱</a:t>
            </a:r>
          </a:p>
        </p:txBody>
      </p:sp>
      <p:sp>
        <p:nvSpPr>
          <p:cNvPr id="32777" name="Oval 9"/>
          <p:cNvSpPr/>
          <p:nvPr/>
        </p:nvSpPr>
        <p:spPr>
          <a:xfrm>
            <a:off x="1258888" y="1917700"/>
            <a:ext cx="865187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碱性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32780" name="Oval 12"/>
          <p:cNvSpPr/>
          <p:nvPr/>
        </p:nvSpPr>
        <p:spPr>
          <a:xfrm>
            <a:off x="4140200" y="4941888"/>
            <a:ext cx="865188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盐</a:t>
            </a:r>
          </a:p>
        </p:txBody>
      </p:sp>
      <p:sp>
        <p:nvSpPr>
          <p:cNvPr id="32781" name="Oval 13"/>
          <p:cNvSpPr/>
          <p:nvPr/>
        </p:nvSpPr>
        <p:spPr>
          <a:xfrm>
            <a:off x="4140200" y="3357563"/>
            <a:ext cx="865188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酸</a:t>
            </a:r>
          </a:p>
        </p:txBody>
      </p:sp>
      <p:sp>
        <p:nvSpPr>
          <p:cNvPr id="32786" name="Rectangle 18"/>
          <p:cNvSpPr/>
          <p:nvPr/>
        </p:nvSpPr>
        <p:spPr>
          <a:xfrm>
            <a:off x="2493963" y="3716338"/>
            <a:ext cx="1235075" cy="312737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盐和水</a:t>
            </a:r>
          </a:p>
        </p:txBody>
      </p:sp>
      <p:sp>
        <p:nvSpPr>
          <p:cNvPr id="32787" name="Rectangle 19"/>
          <p:cNvSpPr/>
          <p:nvPr/>
        </p:nvSpPr>
        <p:spPr>
          <a:xfrm>
            <a:off x="2482850" y="5299075"/>
            <a:ext cx="1235075" cy="312738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两种新盐</a:t>
            </a:r>
          </a:p>
        </p:txBody>
      </p:sp>
      <p:sp>
        <p:nvSpPr>
          <p:cNvPr id="32788" name="Rectangle 20"/>
          <p:cNvSpPr/>
          <p:nvPr/>
        </p:nvSpPr>
        <p:spPr>
          <a:xfrm rot="-3709830">
            <a:off x="2982913" y="2398713"/>
            <a:ext cx="342900" cy="12382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    和    水</a:t>
            </a:r>
          </a:p>
        </p:txBody>
      </p:sp>
      <p:sp>
        <p:nvSpPr>
          <p:cNvPr id="32790" name="Rectangle 22"/>
          <p:cNvSpPr/>
          <p:nvPr/>
        </p:nvSpPr>
        <p:spPr>
          <a:xfrm rot="-3709830">
            <a:off x="3030538" y="4035425"/>
            <a:ext cx="288925" cy="12350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    和    碱</a:t>
            </a:r>
          </a:p>
        </p:txBody>
      </p:sp>
      <p:sp>
        <p:nvSpPr>
          <p:cNvPr id="13329" name="Rectangle 23"/>
          <p:cNvSpPr/>
          <p:nvPr/>
        </p:nvSpPr>
        <p:spPr>
          <a:xfrm rot="3762869">
            <a:off x="3028950" y="4027488"/>
            <a:ext cx="317500" cy="12795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vert="eaVert"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    和    酸</a:t>
            </a:r>
          </a:p>
        </p:txBody>
      </p:sp>
      <p:sp>
        <p:nvSpPr>
          <p:cNvPr id="32794" name="Line 26"/>
          <p:cNvSpPr/>
          <p:nvPr/>
        </p:nvSpPr>
        <p:spPr>
          <a:xfrm>
            <a:off x="2124075" y="3860800"/>
            <a:ext cx="369888" cy="15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795" name="Line 27"/>
          <p:cNvSpPr/>
          <p:nvPr/>
        </p:nvSpPr>
        <p:spPr>
          <a:xfrm>
            <a:off x="3717925" y="3860800"/>
            <a:ext cx="369888" cy="15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796" name="Line 28"/>
          <p:cNvSpPr/>
          <p:nvPr/>
        </p:nvSpPr>
        <p:spPr>
          <a:xfrm>
            <a:off x="2114550" y="5445125"/>
            <a:ext cx="369888" cy="15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797" name="Line 29"/>
          <p:cNvSpPr/>
          <p:nvPr/>
        </p:nvSpPr>
        <p:spPr>
          <a:xfrm>
            <a:off x="3706813" y="5518150"/>
            <a:ext cx="433387" cy="15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798" name="Line 30"/>
          <p:cNvSpPr/>
          <p:nvPr/>
        </p:nvSpPr>
        <p:spPr>
          <a:xfrm>
            <a:off x="2125663" y="4149725"/>
            <a:ext cx="433387" cy="1873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799" name="Line 31"/>
          <p:cNvSpPr/>
          <p:nvPr/>
        </p:nvSpPr>
        <p:spPr>
          <a:xfrm>
            <a:off x="3708400" y="5013325"/>
            <a:ext cx="433388" cy="1873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0" name="Line 32"/>
          <p:cNvSpPr/>
          <p:nvPr/>
        </p:nvSpPr>
        <p:spPr>
          <a:xfrm flipV="1">
            <a:off x="3770313" y="4078288"/>
            <a:ext cx="433387" cy="2508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1" name="Line 33"/>
          <p:cNvSpPr/>
          <p:nvPr/>
        </p:nvSpPr>
        <p:spPr>
          <a:xfrm flipH="1">
            <a:off x="2124075" y="5013325"/>
            <a:ext cx="495300" cy="2492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4" name="Line 36"/>
          <p:cNvSpPr/>
          <p:nvPr/>
        </p:nvSpPr>
        <p:spPr>
          <a:xfrm>
            <a:off x="2124075" y="2492375"/>
            <a:ext cx="503238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5" name="Line 37"/>
          <p:cNvSpPr/>
          <p:nvPr/>
        </p:nvSpPr>
        <p:spPr>
          <a:xfrm>
            <a:off x="3706813" y="3357563"/>
            <a:ext cx="433387" cy="1873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9" name="Text Box 41"/>
          <p:cNvSpPr txBox="1"/>
          <p:nvPr/>
        </p:nvSpPr>
        <p:spPr>
          <a:xfrm>
            <a:off x="5148263" y="2274888"/>
            <a:ext cx="306324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CuO+H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=CuSO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sp>
        <p:nvSpPr>
          <p:cNvPr id="32811" name="Text Box 43"/>
          <p:cNvSpPr txBox="1"/>
          <p:nvPr/>
        </p:nvSpPr>
        <p:spPr>
          <a:xfrm>
            <a:off x="5148263" y="2854325"/>
            <a:ext cx="2816225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HCl+NaOH=NaCl+H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sp>
        <p:nvSpPr>
          <p:cNvPr id="32812" name="Text Box 44"/>
          <p:cNvSpPr txBox="1"/>
          <p:nvPr/>
        </p:nvSpPr>
        <p:spPr>
          <a:xfrm>
            <a:off x="5148263" y="3502025"/>
            <a:ext cx="319532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HCl+AgNO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=AgCl↓+HNO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32813" name="Text Box 45"/>
          <p:cNvSpPr txBox="1"/>
          <p:nvPr/>
        </p:nvSpPr>
        <p:spPr>
          <a:xfrm>
            <a:off x="5219700" y="4918075"/>
            <a:ext cx="342138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NaCl+AgNO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=AgCl↓+NaNO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32814" name="Text Box 46"/>
          <p:cNvSpPr txBox="1"/>
          <p:nvPr/>
        </p:nvSpPr>
        <p:spPr>
          <a:xfrm>
            <a:off x="4757738" y="4149725"/>
            <a:ext cx="410718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CuSO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+2NaOH=Cu(OH)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↓+Na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sz="20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</a:p>
        </p:txBody>
      </p:sp>
      <p:sp>
        <p:nvSpPr>
          <p:cNvPr id="25633" name="AutoShape 24">
            <a:hlinkClick r:id="rId6" action="ppaction://hlinksldjump"/>
          </p:cNvPr>
          <p:cNvSpPr/>
          <p:nvPr/>
        </p:nvSpPr>
        <p:spPr>
          <a:xfrm>
            <a:off x="70929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笑脸 5">
            <a:hlinkClick r:id="" action="ppaction://hlinkshowjump?jump=lastslideviewed"/>
          </p:cNvPr>
          <p:cNvSpPr/>
          <p:nvPr/>
        </p:nvSpPr>
        <p:spPr>
          <a:xfrm>
            <a:off x="8101013" y="6381750"/>
            <a:ext cx="503238" cy="476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b="1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2775" grpId="0" bldLvl="0" animBg="1"/>
      <p:bldP spid="32776" grpId="0" bldLvl="0" animBg="1"/>
      <p:bldP spid="32777" grpId="0" bldLvl="0" animBg="1"/>
      <p:bldP spid="32780" grpId="0" bldLvl="0" animBg="1"/>
      <p:bldP spid="32781" grpId="0" bldLvl="0" animBg="1"/>
      <p:bldP spid="32786" grpId="0" bldLvl="0" animBg="1"/>
      <p:bldP spid="32787" grpId="0" bldLvl="0" animBg="1"/>
      <p:bldP spid="32788" grpId="0" bldLvl="0" animBg="1"/>
      <p:bldP spid="32790" grpId="0" bldLvl="0" animBg="1"/>
      <p:bldP spid="13329" grpId="0" bldLvl="0" animBg="1"/>
      <p:bldP spid="32809" grpId="0"/>
      <p:bldP spid="32811" grpId="0"/>
      <p:bldP spid="32812" grpId="0"/>
      <p:bldP spid="32813" grpId="0"/>
      <p:bldP spid="328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27600" y="3657600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Text Box 2"/>
          <p:cNvSpPr txBox="1"/>
          <p:nvPr/>
        </p:nvSpPr>
        <p:spPr>
          <a:xfrm>
            <a:off x="1100138" y="314325"/>
            <a:ext cx="574198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20" name="泪滴形 19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 rot="8100984">
            <a:off x="2632075" y="889000"/>
            <a:ext cx="811213" cy="809625"/>
          </a:xfrm>
          <a:prstGeom prst="teardrop">
            <a:avLst/>
          </a:prstGeom>
          <a:solidFill>
            <a:srgbClr val="FF3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0188" name="文本框 4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98850" y="1122044"/>
            <a:ext cx="3737446" cy="5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7500"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strike="noStrike" noProof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没有基本反应类型</a:t>
            </a:r>
          </a:p>
        </p:txBody>
      </p:sp>
      <p:sp>
        <p:nvSpPr>
          <p:cNvPr id="26630" name="文本框 35"/>
          <p:cNvSpPr txBox="1"/>
          <p:nvPr/>
        </p:nvSpPr>
        <p:spPr>
          <a:xfrm>
            <a:off x="2882900" y="1120775"/>
            <a:ext cx="335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</a:p>
        </p:txBody>
      </p:sp>
      <p:sp>
        <p:nvSpPr>
          <p:cNvPr id="26631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32776" name="Oval 8"/>
          <p:cNvSpPr/>
          <p:nvPr/>
        </p:nvSpPr>
        <p:spPr>
          <a:xfrm>
            <a:off x="1246188" y="3573463"/>
            <a:ext cx="865187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碱</a:t>
            </a:r>
          </a:p>
        </p:txBody>
      </p:sp>
      <p:sp>
        <p:nvSpPr>
          <p:cNvPr id="32782" name="Oval 14"/>
          <p:cNvSpPr/>
          <p:nvPr/>
        </p:nvSpPr>
        <p:spPr>
          <a:xfrm>
            <a:off x="4127500" y="2205038"/>
            <a:ext cx="865188" cy="9366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酸性</a:t>
            </a:r>
          </a:p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</a:rPr>
              <a:t>氧化物</a:t>
            </a:r>
          </a:p>
        </p:txBody>
      </p:sp>
      <p:sp>
        <p:nvSpPr>
          <p:cNvPr id="13327" name="Rectangle 21"/>
          <p:cNvSpPr/>
          <p:nvPr/>
        </p:nvSpPr>
        <p:spPr>
          <a:xfrm rot="3762869">
            <a:off x="2963863" y="2560638"/>
            <a:ext cx="317500" cy="12795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vert="eaVert" wrap="none" anchor="ctr"/>
          <a:lstStyle/>
          <a:p>
            <a:pPr algn="ctr"/>
            <a:r>
              <a:rPr lang="zh-CN" altLang="en-US" sz="1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    和    水</a:t>
            </a:r>
          </a:p>
        </p:txBody>
      </p:sp>
      <p:sp>
        <p:nvSpPr>
          <p:cNvPr id="32802" name="Line 34"/>
          <p:cNvSpPr/>
          <p:nvPr/>
        </p:nvSpPr>
        <p:spPr>
          <a:xfrm flipV="1">
            <a:off x="3706813" y="2781300"/>
            <a:ext cx="433387" cy="1889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03" name="Line 35"/>
          <p:cNvSpPr/>
          <p:nvPr/>
        </p:nvSpPr>
        <p:spPr>
          <a:xfrm flipH="1">
            <a:off x="2051050" y="3473450"/>
            <a:ext cx="503238" cy="2603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10" name="Text Box 42"/>
          <p:cNvSpPr txBox="1"/>
          <p:nvPr/>
        </p:nvSpPr>
        <p:spPr>
          <a:xfrm>
            <a:off x="5148263" y="2781300"/>
            <a:ext cx="38608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+2NaOH=Na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sp>
        <p:nvSpPr>
          <p:cNvPr id="26638" name="椭圆 1"/>
          <p:cNvSpPr/>
          <p:nvPr>
            <p:custDataLst>
              <p:tags r:id="rId3"/>
            </p:custDataLst>
          </p:nvPr>
        </p:nvSpPr>
        <p:spPr>
          <a:xfrm>
            <a:off x="4219575" y="5689600"/>
            <a:ext cx="436563" cy="436563"/>
          </a:xfrm>
          <a:prstGeom prst="ellipse">
            <a:avLst/>
          </a:prstGeom>
          <a:solidFill>
            <a:srgbClr val="69A35B"/>
          </a:solidFill>
          <a:ln w="12700">
            <a:noFill/>
          </a:ln>
        </p:spPr>
        <p:txBody>
          <a:bodyPr wrap="square" lIns="67500" tIns="0" rIns="67500" bIns="35100" anchor="ctr"/>
          <a:lstStyle/>
          <a:p>
            <a:pPr algn="ctr">
              <a:lnSpc>
                <a:spcPct val="120000"/>
              </a:lnSpc>
            </a:pPr>
            <a:r>
              <a:rPr lang="en-US" altLang="zh-CN" sz="1200" b="1">
                <a:solidFill>
                  <a:srgbClr val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592638" y="5829300"/>
            <a:ext cx="3109913" cy="266700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spc="300" noProof="1">
                <a:solidFill>
                  <a:srgbClr val="69A35B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复分解反应</a:t>
            </a:r>
          </a:p>
        </p:txBody>
      </p:sp>
      <p:sp>
        <p:nvSpPr>
          <p:cNvPr id="63" name="文本框 62"/>
          <p:cNvSpPr txBox="1"/>
          <p:nvPr>
            <p:custDataLst>
              <p:tags r:id="rId5"/>
            </p:custDataLst>
          </p:nvPr>
        </p:nvSpPr>
        <p:spPr>
          <a:xfrm>
            <a:off x="6099175" y="5761038"/>
            <a:ext cx="3109913" cy="266700"/>
          </a:xfrm>
          <a:prstGeom prst="rect">
            <a:avLst/>
          </a:prstGeom>
          <a:noFill/>
        </p:spPr>
        <p:txBody>
          <a:bodyPr vert="horz" wrap="square" lIns="67500" tIns="0" rIns="67500" bIns="351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1900" b="1" spc="150" noProof="1">
                <a:solidFill>
                  <a:srgbClr val="000000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AB+CD=AD+CB</a:t>
            </a:r>
          </a:p>
        </p:txBody>
      </p:sp>
      <p:sp>
        <p:nvSpPr>
          <p:cNvPr id="26641" name="椭圆 3"/>
          <p:cNvSpPr/>
          <p:nvPr>
            <p:custDataLst>
              <p:tags r:id="rId6"/>
            </p:custDataLst>
          </p:nvPr>
        </p:nvSpPr>
        <p:spPr>
          <a:xfrm>
            <a:off x="4219575" y="5075238"/>
            <a:ext cx="436563" cy="436562"/>
          </a:xfrm>
          <a:prstGeom prst="ellipse">
            <a:avLst/>
          </a:prstGeom>
          <a:solidFill>
            <a:srgbClr val="1AA3AA"/>
          </a:solidFill>
          <a:ln w="12700">
            <a:noFill/>
          </a:ln>
        </p:spPr>
        <p:txBody>
          <a:bodyPr wrap="square" lIns="67500" tIns="0" rIns="67500" bIns="35100" anchor="ctr"/>
          <a:lstStyle/>
          <a:p>
            <a:pPr algn="ctr">
              <a:lnSpc>
                <a:spcPct val="120000"/>
              </a:lnSpc>
            </a:pPr>
            <a:r>
              <a:rPr lang="en-US" altLang="zh-CN" sz="1200" b="1" dirty="0">
                <a:solidFill>
                  <a:srgbClr val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808538" y="5143500"/>
            <a:ext cx="3108325" cy="266700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spc="300" noProof="1">
                <a:solidFill>
                  <a:srgbClr val="1AA3AA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置换反应</a:t>
            </a:r>
          </a:p>
        </p:txBody>
      </p:sp>
      <p:sp>
        <p:nvSpPr>
          <p:cNvPr id="66" name="文本框 65"/>
          <p:cNvSpPr txBox="1"/>
          <p:nvPr>
            <p:custDataLst>
              <p:tags r:id="rId8"/>
            </p:custDataLst>
          </p:nvPr>
        </p:nvSpPr>
        <p:spPr>
          <a:xfrm>
            <a:off x="6027738" y="5013325"/>
            <a:ext cx="3109913" cy="266700"/>
          </a:xfrm>
          <a:prstGeom prst="rect">
            <a:avLst/>
          </a:prstGeom>
        </p:spPr>
        <p:txBody>
          <a:bodyPr vert="horz" wrap="square" lIns="67500" tIns="0" rIns="67500" bIns="351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b="1" spc="150" noProof="1">
                <a:solidFill>
                  <a:srgbClr val="000000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A+BC=B+AC</a:t>
            </a:r>
          </a:p>
        </p:txBody>
      </p:sp>
      <p:sp>
        <p:nvSpPr>
          <p:cNvPr id="26644" name="椭圆 5"/>
          <p:cNvSpPr/>
          <p:nvPr>
            <p:custDataLst>
              <p:tags r:id="rId9"/>
            </p:custDataLst>
          </p:nvPr>
        </p:nvSpPr>
        <p:spPr>
          <a:xfrm>
            <a:off x="4219575" y="4460875"/>
            <a:ext cx="436563" cy="436563"/>
          </a:xfrm>
          <a:prstGeom prst="ellipse">
            <a:avLst/>
          </a:prstGeom>
          <a:solidFill>
            <a:srgbClr val="3498DB"/>
          </a:solidFill>
          <a:ln w="12700">
            <a:noFill/>
          </a:ln>
        </p:spPr>
        <p:txBody>
          <a:bodyPr wrap="square" lIns="67500" tIns="0" rIns="67500" bIns="35100" anchor="ctr"/>
          <a:lstStyle/>
          <a:p>
            <a:pPr algn="ctr">
              <a:lnSpc>
                <a:spcPct val="120000"/>
              </a:lnSpc>
            </a:pPr>
            <a:r>
              <a:rPr lang="en-US" altLang="zh-CN" sz="1200" b="1" dirty="0">
                <a:solidFill>
                  <a:srgbClr val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4808538" y="4527550"/>
            <a:ext cx="3108325" cy="266700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spc="300" noProof="1">
                <a:solidFill>
                  <a:srgbClr val="3498DB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分解反应</a:t>
            </a:r>
          </a:p>
        </p:txBody>
      </p:sp>
      <p:sp>
        <p:nvSpPr>
          <p:cNvPr id="69" name="文本框 68"/>
          <p:cNvSpPr txBox="1"/>
          <p:nvPr>
            <p:custDataLst>
              <p:tags r:id="rId11"/>
            </p:custDataLst>
          </p:nvPr>
        </p:nvSpPr>
        <p:spPr>
          <a:xfrm>
            <a:off x="6051550" y="4387850"/>
            <a:ext cx="3109913" cy="266700"/>
          </a:xfrm>
          <a:prstGeom prst="rect">
            <a:avLst/>
          </a:prstGeom>
        </p:spPr>
        <p:txBody>
          <a:bodyPr vert="horz" wrap="square" lIns="67500" tIns="0" rIns="67500" bIns="351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b="1" spc="150" noProof="1">
                <a:solidFill>
                  <a:srgbClr val="000000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A=B+C</a:t>
            </a:r>
          </a:p>
        </p:txBody>
      </p:sp>
      <p:sp>
        <p:nvSpPr>
          <p:cNvPr id="26647" name="椭圆 7"/>
          <p:cNvSpPr/>
          <p:nvPr>
            <p:custDataLst>
              <p:tags r:id="rId12"/>
            </p:custDataLst>
          </p:nvPr>
        </p:nvSpPr>
        <p:spPr>
          <a:xfrm>
            <a:off x="4219575" y="3846513"/>
            <a:ext cx="436563" cy="436562"/>
          </a:xfrm>
          <a:prstGeom prst="ellipse">
            <a:avLst/>
          </a:prstGeom>
          <a:solidFill>
            <a:srgbClr val="1F74AD"/>
          </a:solidFill>
          <a:ln w="12700">
            <a:noFill/>
          </a:ln>
        </p:spPr>
        <p:txBody>
          <a:bodyPr wrap="square" lIns="67500" tIns="0" rIns="67500" bIns="35100" anchor="ctr"/>
          <a:lstStyle/>
          <a:p>
            <a:pPr algn="ctr">
              <a:lnSpc>
                <a:spcPct val="120000"/>
              </a:lnSpc>
            </a:pPr>
            <a:r>
              <a:rPr lang="en-US" altLang="zh-CN" sz="1200" b="1" dirty="0">
                <a:solidFill>
                  <a:srgbClr val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808538" y="3929063"/>
            <a:ext cx="1439863" cy="309563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spc="300" noProof="1">
                <a:solidFill>
                  <a:srgbClr val="1F74AD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化合反应</a:t>
            </a:r>
          </a:p>
        </p:txBody>
      </p:sp>
      <p:sp>
        <p:nvSpPr>
          <p:cNvPr id="72" name="文本框 71"/>
          <p:cNvSpPr txBox="1"/>
          <p:nvPr>
            <p:custDataLst>
              <p:tags r:id="rId14"/>
            </p:custDataLst>
          </p:nvPr>
        </p:nvSpPr>
        <p:spPr>
          <a:xfrm>
            <a:off x="6069013" y="3838575"/>
            <a:ext cx="3108325" cy="280988"/>
          </a:xfrm>
          <a:prstGeom prst="rect">
            <a:avLst/>
          </a:prstGeom>
        </p:spPr>
        <p:txBody>
          <a:bodyPr vert="horz" wrap="square" lIns="67500" tIns="0" rIns="67500" bIns="351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b="1" spc="150" noProof="1">
                <a:solidFill>
                  <a:srgbClr val="000000">
                    <a:lumMod val="100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A+B=C</a:t>
            </a:r>
          </a:p>
        </p:txBody>
      </p:sp>
      <p:sp>
        <p:nvSpPr>
          <p:cNvPr id="26650" name="AutoShape 24">
            <a:hlinkClick r:id="rId18" action="ppaction://hlinksldjump"/>
          </p:cNvPr>
          <p:cNvSpPr/>
          <p:nvPr/>
        </p:nvSpPr>
        <p:spPr>
          <a:xfrm>
            <a:off x="70802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笑脸 5">
            <a:hlinkClick r:id="" action="ppaction://hlinkshowjump?jump=lastslideviewed"/>
          </p:cNvPr>
          <p:cNvSpPr/>
          <p:nvPr/>
        </p:nvSpPr>
        <p:spPr>
          <a:xfrm>
            <a:off x="8101013" y="6381750"/>
            <a:ext cx="503238" cy="476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b="1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bldLvl="0" animBg="1"/>
      <p:bldP spid="32782" grpId="0" bldLvl="0" animBg="1"/>
      <p:bldP spid="13327" grpId="0" bldLvl="0" animBg="1"/>
      <p:bldP spid="328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27651" name="Text Box 2"/>
          <p:cNvSpPr txBox="1"/>
          <p:nvPr/>
        </p:nvSpPr>
        <p:spPr>
          <a:xfrm>
            <a:off x="1243013" y="314325"/>
            <a:ext cx="57435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、四种基本反应类型再认识八圈图</a:t>
            </a:r>
          </a:p>
        </p:txBody>
      </p:sp>
      <p:sp>
        <p:nvSpPr>
          <p:cNvPr id="18" name="MH_Other_7"/>
          <p:cNvSpPr/>
          <p:nvPr>
            <p:custDataLst>
              <p:tags r:id="rId1"/>
            </p:custDataLst>
          </p:nvPr>
        </p:nvSpPr>
        <p:spPr>
          <a:xfrm rot="9720000" flipH="1">
            <a:off x="3487738" y="3117850"/>
            <a:ext cx="1281113" cy="857250"/>
          </a:xfrm>
          <a:custGeom>
            <a:avLst/>
            <a:gdLst>
              <a:gd name="connsiteX0" fmla="*/ 853215 w 2552700"/>
              <a:gd name="connsiteY0" fmla="*/ 0 h 1706430"/>
              <a:gd name="connsiteX1" fmla="*/ 1185325 w 2552700"/>
              <a:gd name="connsiteY1" fmla="*/ 67050 h 1706430"/>
              <a:gd name="connsiteX2" fmla="*/ 1219200 w 2552700"/>
              <a:gd name="connsiteY2" fmla="*/ 85437 h 1706430"/>
              <a:gd name="connsiteX3" fmla="*/ 1219200 w 2552700"/>
              <a:gd name="connsiteY3" fmla="*/ 85277 h 1706430"/>
              <a:gd name="connsiteX4" fmla="*/ 2328606 w 2552700"/>
              <a:gd name="connsiteY4" fmla="*/ 601483 h 1706430"/>
              <a:gd name="connsiteX5" fmla="*/ 2328606 w 2552700"/>
              <a:gd name="connsiteY5" fmla="*/ 1104947 h 1706430"/>
              <a:gd name="connsiteX6" fmla="*/ 1219200 w 2552700"/>
              <a:gd name="connsiteY6" fmla="*/ 1621153 h 1706430"/>
              <a:gd name="connsiteX7" fmla="*/ 1219200 w 2552700"/>
              <a:gd name="connsiteY7" fmla="*/ 1620994 h 1706430"/>
              <a:gd name="connsiteX8" fmla="*/ 1185325 w 2552700"/>
              <a:gd name="connsiteY8" fmla="*/ 1639380 h 1706430"/>
              <a:gd name="connsiteX9" fmla="*/ 853215 w 2552700"/>
              <a:gd name="connsiteY9" fmla="*/ 1706430 h 1706430"/>
              <a:gd name="connsiteX10" fmla="*/ 0 w 2552700"/>
              <a:gd name="connsiteY10" fmla="*/ 853215 h 1706430"/>
              <a:gd name="connsiteX11" fmla="*/ 853215 w 2552700"/>
              <a:gd name="connsiteY11" fmla="*/ 0 h 170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2700" h="1706430">
                <a:moveTo>
                  <a:pt x="853215" y="0"/>
                </a:moveTo>
                <a:cubicBezTo>
                  <a:pt x="971019" y="0"/>
                  <a:pt x="1083248" y="23875"/>
                  <a:pt x="1185325" y="67050"/>
                </a:cubicBezTo>
                <a:lnTo>
                  <a:pt x="1219200" y="85437"/>
                </a:lnTo>
                <a:lnTo>
                  <a:pt x="1219200" y="85277"/>
                </a:lnTo>
                <a:lnTo>
                  <a:pt x="2328606" y="601483"/>
                </a:lnTo>
                <a:cubicBezTo>
                  <a:pt x="2627398" y="740511"/>
                  <a:pt x="2627398" y="965919"/>
                  <a:pt x="2328606" y="1104947"/>
                </a:cubicBezTo>
                <a:lnTo>
                  <a:pt x="1219200" y="1621153"/>
                </a:lnTo>
                <a:lnTo>
                  <a:pt x="1219200" y="1620994"/>
                </a:lnTo>
                <a:lnTo>
                  <a:pt x="1185325" y="1639380"/>
                </a:lnTo>
                <a:cubicBezTo>
                  <a:pt x="1083248" y="1682555"/>
                  <a:pt x="971019" y="1706430"/>
                  <a:pt x="853215" y="1706430"/>
                </a:cubicBezTo>
                <a:cubicBezTo>
                  <a:pt x="381997" y="1706430"/>
                  <a:pt x="0" y="1324433"/>
                  <a:pt x="0" y="853215"/>
                </a:cubicBezTo>
                <a:cubicBezTo>
                  <a:pt x="0" y="381997"/>
                  <a:pt x="381997" y="0"/>
                  <a:pt x="853215" y="0"/>
                </a:cubicBezTo>
                <a:close/>
              </a:path>
            </a:pathLst>
          </a:custGeom>
          <a:solidFill>
            <a:srgbClr val="9BC6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/>
          </a:bodyPr>
          <a:lstStyle/>
          <a:p>
            <a:pPr algn="ctr" fontAlgn="base">
              <a:defRPr/>
            </a:pPr>
            <a:endParaRPr lang="zh-CN" altLang="en-US" sz="1350" b="1" strike="noStrike" noProof="1">
              <a:solidFill>
                <a:srgbClr val="9BC674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53" name="MH_SubTitle_4"/>
          <p:cNvSpPr/>
          <p:nvPr>
            <p:custDataLst>
              <p:tags r:id="rId2"/>
            </p:custDataLst>
          </p:nvPr>
        </p:nvSpPr>
        <p:spPr>
          <a:xfrm>
            <a:off x="3559175" y="3224213"/>
            <a:ext cx="765175" cy="765175"/>
          </a:xfrm>
          <a:custGeom>
            <a:avLst/>
            <a:gdLst>
              <a:gd name="txL" fmla="*/ 0 w 1020443"/>
              <a:gd name="txT" fmla="*/ 0 h 1020444"/>
              <a:gd name="txR" fmla="*/ 1020443 w 1020443"/>
              <a:gd name="txB" fmla="*/ 1020444 h 1020444"/>
            </a:gdLst>
            <a:ahLst/>
            <a:cxnLst>
              <a:cxn ang="0">
                <a:pos x="415357" y="1404"/>
              </a:cxn>
              <a:cxn ang="0">
                <a:pos x="746505" y="264447"/>
              </a:cxn>
              <a:cxn ang="0">
                <a:pos x="500883" y="746507"/>
              </a:cxn>
              <a:cxn ang="0">
                <a:pos x="18827" y="500885"/>
              </a:cxn>
              <a:cxn ang="0">
                <a:pos x="264447" y="18830"/>
              </a:cxn>
              <a:cxn ang="0">
                <a:pos x="415357" y="1404"/>
              </a:cxn>
            </a:cxnLst>
            <a:rect l="txL" t="txT" r="txR" b="txB"/>
            <a:pathLst>
              <a:path w="1020443" h="1020444">
                <a:moveTo>
                  <a:pt x="553810" y="1872"/>
                </a:moveTo>
                <a:cubicBezTo>
                  <a:pt x="751856" y="18943"/>
                  <a:pt x="930050" y="151659"/>
                  <a:pt x="995341" y="352597"/>
                </a:cubicBezTo>
                <a:cubicBezTo>
                  <a:pt x="1082393" y="620522"/>
                  <a:pt x="935771" y="908287"/>
                  <a:pt x="667845" y="995343"/>
                </a:cubicBezTo>
                <a:cubicBezTo>
                  <a:pt x="399925" y="1082393"/>
                  <a:pt x="112158" y="935770"/>
                  <a:pt x="25104" y="667847"/>
                </a:cubicBezTo>
                <a:cubicBezTo>
                  <a:pt x="-61950" y="399924"/>
                  <a:pt x="84671" y="112159"/>
                  <a:pt x="352597" y="25107"/>
                </a:cubicBezTo>
                <a:cubicBezTo>
                  <a:pt x="419577" y="3344"/>
                  <a:pt x="487799" y="-3819"/>
                  <a:pt x="553810" y="1872"/>
                </a:cubicBezTo>
                <a:close/>
              </a:path>
            </a:pathLst>
          </a:custGeom>
          <a:solidFill>
            <a:srgbClr val="FEFFFF"/>
          </a:solidFill>
          <a:ln w="12700">
            <a:noFill/>
          </a:ln>
        </p:spPr>
        <p:txBody>
          <a:bodyPr wrap="square" anchor="ctr"/>
          <a:lstStyle/>
          <a:p>
            <a:pPr algn="ctr"/>
            <a:r>
              <a:rPr lang="zh-CN" altLang="en-US" sz="1500" b="1">
                <a:solidFill>
                  <a:srgbClr val="9BC674"/>
                </a:solidFill>
                <a:latin typeface="Times New Roman" panose="02020603050405020304" charset="0"/>
                <a:ea typeface="黑体" panose="02010609060101010101" charset="-122"/>
              </a:rPr>
              <a:t>分解</a:t>
            </a:r>
          </a:p>
        </p:txBody>
      </p:sp>
      <p:sp>
        <p:nvSpPr>
          <p:cNvPr id="283" name="MH_Other_8"/>
          <p:cNvSpPr/>
          <p:nvPr>
            <p:custDataLst>
              <p:tags r:id="rId3"/>
            </p:custDataLst>
          </p:nvPr>
        </p:nvSpPr>
        <p:spPr>
          <a:xfrm>
            <a:off x="4506913" y="3314700"/>
            <a:ext cx="163513" cy="163513"/>
          </a:xfrm>
          <a:custGeom>
            <a:avLst/>
            <a:gdLst>
              <a:gd name="connsiteX0" fmla="*/ 118308 w 217692"/>
              <a:gd name="connsiteY0" fmla="*/ 384 h 216797"/>
              <a:gd name="connsiteX1" fmla="*/ 212387 w 217692"/>
              <a:gd name="connsiteY1" fmla="*/ 74754 h 216797"/>
              <a:gd name="connsiteX2" fmla="*/ 142319 w 217692"/>
              <a:gd name="connsiteY2" fmla="*/ 211413 h 216797"/>
              <a:gd name="connsiteX3" fmla="*/ 5305 w 217692"/>
              <a:gd name="connsiteY3" fmla="*/ 142039 h 216797"/>
              <a:gd name="connsiteX4" fmla="*/ 75375 w 217692"/>
              <a:gd name="connsiteY4" fmla="*/ 5381 h 216797"/>
              <a:gd name="connsiteX5" fmla="*/ 118308 w 217692"/>
              <a:gd name="connsiteY5" fmla="*/ 384 h 21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692" h="216797">
                <a:moveTo>
                  <a:pt x="118308" y="384"/>
                </a:moveTo>
                <a:cubicBezTo>
                  <a:pt x="160551" y="3946"/>
                  <a:pt x="198522" y="32086"/>
                  <a:pt x="212387" y="74754"/>
                </a:cubicBezTo>
                <a:cubicBezTo>
                  <a:pt x="230873" y="131650"/>
                  <a:pt x="199502" y="192830"/>
                  <a:pt x="142319" y="211413"/>
                </a:cubicBezTo>
                <a:cubicBezTo>
                  <a:pt x="85134" y="229995"/>
                  <a:pt x="23794" y="198936"/>
                  <a:pt x="5305" y="142039"/>
                </a:cubicBezTo>
                <a:cubicBezTo>
                  <a:pt x="-13179" y="85146"/>
                  <a:pt x="18193" y="23961"/>
                  <a:pt x="75375" y="5381"/>
                </a:cubicBezTo>
                <a:cubicBezTo>
                  <a:pt x="89668" y="738"/>
                  <a:pt x="104228" y="-804"/>
                  <a:pt x="118308" y="384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 fontScale="40000" lnSpcReduction="20000"/>
          </a:bodyPr>
          <a:lstStyle/>
          <a:p>
            <a:pPr algn="ctr" fontAlgn="base"/>
            <a:r>
              <a:rPr lang="en-US" altLang="zh-CN" sz="1350" b="1" strike="noStrike" noProof="1">
                <a:solidFill>
                  <a:srgbClr val="9BC674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</p:txBody>
      </p:sp>
      <p:sp>
        <p:nvSpPr>
          <p:cNvPr id="26" name="MH_Other_7"/>
          <p:cNvSpPr/>
          <p:nvPr>
            <p:custDataLst>
              <p:tags r:id="rId4"/>
            </p:custDataLst>
          </p:nvPr>
        </p:nvSpPr>
        <p:spPr>
          <a:xfrm rot="14040000" flipH="1">
            <a:off x="3764756" y="2328069"/>
            <a:ext cx="1281113" cy="857250"/>
          </a:xfrm>
          <a:custGeom>
            <a:avLst/>
            <a:gdLst>
              <a:gd name="connsiteX0" fmla="*/ 853215 w 2552700"/>
              <a:gd name="connsiteY0" fmla="*/ 0 h 1706430"/>
              <a:gd name="connsiteX1" fmla="*/ 1185325 w 2552700"/>
              <a:gd name="connsiteY1" fmla="*/ 67050 h 1706430"/>
              <a:gd name="connsiteX2" fmla="*/ 1219200 w 2552700"/>
              <a:gd name="connsiteY2" fmla="*/ 85437 h 1706430"/>
              <a:gd name="connsiteX3" fmla="*/ 1219200 w 2552700"/>
              <a:gd name="connsiteY3" fmla="*/ 85277 h 1706430"/>
              <a:gd name="connsiteX4" fmla="*/ 2328606 w 2552700"/>
              <a:gd name="connsiteY4" fmla="*/ 601483 h 1706430"/>
              <a:gd name="connsiteX5" fmla="*/ 2328606 w 2552700"/>
              <a:gd name="connsiteY5" fmla="*/ 1104947 h 1706430"/>
              <a:gd name="connsiteX6" fmla="*/ 1219200 w 2552700"/>
              <a:gd name="connsiteY6" fmla="*/ 1621153 h 1706430"/>
              <a:gd name="connsiteX7" fmla="*/ 1219200 w 2552700"/>
              <a:gd name="connsiteY7" fmla="*/ 1620994 h 1706430"/>
              <a:gd name="connsiteX8" fmla="*/ 1185325 w 2552700"/>
              <a:gd name="connsiteY8" fmla="*/ 1639380 h 1706430"/>
              <a:gd name="connsiteX9" fmla="*/ 853215 w 2552700"/>
              <a:gd name="connsiteY9" fmla="*/ 1706430 h 1706430"/>
              <a:gd name="connsiteX10" fmla="*/ 0 w 2552700"/>
              <a:gd name="connsiteY10" fmla="*/ 853215 h 1706430"/>
              <a:gd name="connsiteX11" fmla="*/ 853215 w 2552700"/>
              <a:gd name="connsiteY11" fmla="*/ 0 h 170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2700" h="1706430">
                <a:moveTo>
                  <a:pt x="853215" y="0"/>
                </a:moveTo>
                <a:cubicBezTo>
                  <a:pt x="971019" y="0"/>
                  <a:pt x="1083248" y="23875"/>
                  <a:pt x="1185325" y="67050"/>
                </a:cubicBezTo>
                <a:lnTo>
                  <a:pt x="1219200" y="85437"/>
                </a:lnTo>
                <a:lnTo>
                  <a:pt x="1219200" y="85277"/>
                </a:lnTo>
                <a:lnTo>
                  <a:pt x="2328606" y="601483"/>
                </a:lnTo>
                <a:cubicBezTo>
                  <a:pt x="2627398" y="740511"/>
                  <a:pt x="2627398" y="965919"/>
                  <a:pt x="2328606" y="1104947"/>
                </a:cubicBezTo>
                <a:lnTo>
                  <a:pt x="1219200" y="1621153"/>
                </a:lnTo>
                <a:lnTo>
                  <a:pt x="1219200" y="1620994"/>
                </a:lnTo>
                <a:lnTo>
                  <a:pt x="1185325" y="1639380"/>
                </a:lnTo>
                <a:cubicBezTo>
                  <a:pt x="1083248" y="1682555"/>
                  <a:pt x="971019" y="1706430"/>
                  <a:pt x="853215" y="1706430"/>
                </a:cubicBezTo>
                <a:cubicBezTo>
                  <a:pt x="381997" y="1706430"/>
                  <a:pt x="0" y="1324433"/>
                  <a:pt x="0" y="853215"/>
                </a:cubicBezTo>
                <a:cubicBezTo>
                  <a:pt x="0" y="381997"/>
                  <a:pt x="381997" y="0"/>
                  <a:pt x="853215" y="0"/>
                </a:cubicBezTo>
                <a:close/>
              </a:path>
            </a:pathLst>
          </a:custGeom>
          <a:solidFill>
            <a:srgbClr val="48A5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/>
          </a:bodyPr>
          <a:lstStyle/>
          <a:p>
            <a:pPr algn="ctr" fontAlgn="base">
              <a:defRPr/>
            </a:pPr>
            <a:endParaRPr lang="zh-CN" altLang="en-US" sz="1350" b="1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56" name="MH_SubTitle_4"/>
          <p:cNvSpPr/>
          <p:nvPr>
            <p:custDataLst>
              <p:tags r:id="rId5"/>
            </p:custDataLst>
          </p:nvPr>
        </p:nvSpPr>
        <p:spPr>
          <a:xfrm>
            <a:off x="3908425" y="2216150"/>
            <a:ext cx="765175" cy="765175"/>
          </a:xfrm>
          <a:custGeom>
            <a:avLst/>
            <a:gdLst>
              <a:gd name="txL" fmla="*/ 0 w 1020237"/>
              <a:gd name="txT" fmla="*/ 0 h 1020239"/>
              <a:gd name="txR" fmla="*/ 1020237 w 1020237"/>
              <a:gd name="txB" fmla="*/ 1020239 h 1020239"/>
            </a:gdLst>
            <a:ahLst/>
            <a:cxnLst>
              <a:cxn ang="0">
                <a:pos x="369172" y="224"/>
              </a:cxn>
              <a:cxn ang="0">
                <a:pos x="692089" y="157727"/>
              </a:cxn>
              <a:cxn ang="0">
                <a:pos x="607455" y="692088"/>
              </a:cxn>
              <a:cxn ang="0">
                <a:pos x="73090" y="607454"/>
              </a:cxn>
              <a:cxn ang="0">
                <a:pos x="157725" y="73088"/>
              </a:cxn>
              <a:cxn ang="0">
                <a:pos x="369172" y="224"/>
              </a:cxn>
            </a:cxnLst>
            <a:rect l="txL" t="txT" r="txR" b="txB"/>
            <a:pathLst>
              <a:path w="1020237" h="1020239">
                <a:moveTo>
                  <a:pt x="492230" y="299"/>
                </a:moveTo>
                <a:cubicBezTo>
                  <a:pt x="655879" y="-5291"/>
                  <a:pt x="819292" y="67860"/>
                  <a:pt x="922786" y="210303"/>
                </a:cubicBezTo>
                <a:cubicBezTo>
                  <a:pt x="1088368" y="438214"/>
                  <a:pt x="1037849" y="757204"/>
                  <a:pt x="809940" y="922785"/>
                </a:cubicBezTo>
                <a:cubicBezTo>
                  <a:pt x="582030" y="1088372"/>
                  <a:pt x="263039" y="1037850"/>
                  <a:pt x="97454" y="809940"/>
                </a:cubicBezTo>
                <a:cubicBezTo>
                  <a:pt x="-68133" y="582032"/>
                  <a:pt x="-17607" y="263040"/>
                  <a:pt x="210300" y="97452"/>
                </a:cubicBezTo>
                <a:cubicBezTo>
                  <a:pt x="295765" y="35363"/>
                  <a:pt x="394040" y="3656"/>
                  <a:pt x="492230" y="299"/>
                </a:cubicBezTo>
                <a:close/>
              </a:path>
            </a:pathLst>
          </a:custGeom>
          <a:solidFill>
            <a:srgbClr val="FEFFFF"/>
          </a:solidFill>
          <a:ln w="12700">
            <a:noFill/>
          </a:ln>
        </p:spPr>
        <p:txBody>
          <a:bodyPr wrap="square" anchor="ctr"/>
          <a:lstStyle/>
          <a:p>
            <a:pPr algn="ctr"/>
            <a:r>
              <a:rPr lang="zh-CN" altLang="en-US" sz="1500" b="1">
                <a:solidFill>
                  <a:srgbClr val="529DAF"/>
                </a:solidFill>
                <a:latin typeface="Times New Roman" panose="02020603050405020304" charset="0"/>
                <a:ea typeface="黑体" panose="02010609060101010101" charset="-122"/>
              </a:rPr>
              <a:t>化合</a:t>
            </a:r>
          </a:p>
        </p:txBody>
      </p:sp>
      <p:sp>
        <p:nvSpPr>
          <p:cNvPr id="123" name="MH_Other_8"/>
          <p:cNvSpPr/>
          <p:nvPr>
            <p:custDataLst>
              <p:tags r:id="rId6"/>
            </p:custDataLst>
          </p:nvPr>
        </p:nvSpPr>
        <p:spPr>
          <a:xfrm>
            <a:off x="4608513" y="3067050"/>
            <a:ext cx="163513" cy="163513"/>
          </a:xfrm>
          <a:custGeom>
            <a:avLst/>
            <a:gdLst>
              <a:gd name="connsiteX0" fmla="*/ 125232 w 217034"/>
              <a:gd name="connsiteY0" fmla="*/ 1387 h 217375"/>
              <a:gd name="connsiteX1" fmla="*/ 196150 w 217034"/>
              <a:gd name="connsiteY1" fmla="*/ 45021 h 217375"/>
              <a:gd name="connsiteX2" fmla="*/ 172509 w 217034"/>
              <a:gd name="connsiteY2" fmla="*/ 196766 h 217375"/>
              <a:gd name="connsiteX3" fmla="*/ 20885 w 217034"/>
              <a:gd name="connsiteY3" fmla="*/ 172357 h 217375"/>
              <a:gd name="connsiteX4" fmla="*/ 44526 w 217034"/>
              <a:gd name="connsiteY4" fmla="*/ 20611 h 217375"/>
              <a:gd name="connsiteX5" fmla="*/ 125232 w 217034"/>
              <a:gd name="connsiteY5" fmla="*/ 1387 h 21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034" h="217375">
                <a:moveTo>
                  <a:pt x="125232" y="1387"/>
                </a:moveTo>
                <a:cubicBezTo>
                  <a:pt x="152671" y="5807"/>
                  <a:pt x="178474" y="20700"/>
                  <a:pt x="196150" y="45021"/>
                </a:cubicBezTo>
                <a:cubicBezTo>
                  <a:pt x="231490" y="93666"/>
                  <a:pt x="220909" y="161604"/>
                  <a:pt x="172509" y="196766"/>
                </a:cubicBezTo>
                <a:cubicBezTo>
                  <a:pt x="124111" y="231928"/>
                  <a:pt x="56229" y="220998"/>
                  <a:pt x="20885" y="172357"/>
                </a:cubicBezTo>
                <a:cubicBezTo>
                  <a:pt x="-14456" y="123712"/>
                  <a:pt x="-3871" y="55775"/>
                  <a:pt x="44526" y="20611"/>
                </a:cubicBezTo>
                <a:cubicBezTo>
                  <a:pt x="68726" y="3030"/>
                  <a:pt x="97792" y="-3028"/>
                  <a:pt x="125232" y="1387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 fontScale="40000" lnSpcReduction="20000"/>
          </a:bodyPr>
          <a:lstStyle/>
          <a:p>
            <a:pPr algn="ctr" fontAlgn="base"/>
            <a:r>
              <a:rPr lang="en-US" altLang="zh-CN" sz="1350" b="1" strike="noStrike" noProof="1">
                <a:solidFill>
                  <a:srgbClr val="48A5BD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</a:p>
        </p:txBody>
      </p:sp>
      <p:sp>
        <p:nvSpPr>
          <p:cNvPr id="30" name="MH_Other_7"/>
          <p:cNvSpPr/>
          <p:nvPr>
            <p:custDataLst>
              <p:tags r:id="rId7"/>
            </p:custDataLst>
          </p:nvPr>
        </p:nvSpPr>
        <p:spPr>
          <a:xfrm rot="18360000" flipH="1">
            <a:off x="4597400" y="2343150"/>
            <a:ext cx="1282700" cy="857250"/>
          </a:xfrm>
          <a:custGeom>
            <a:avLst/>
            <a:gdLst>
              <a:gd name="connsiteX0" fmla="*/ 853215 w 2552700"/>
              <a:gd name="connsiteY0" fmla="*/ 0 h 1706430"/>
              <a:gd name="connsiteX1" fmla="*/ 1185325 w 2552700"/>
              <a:gd name="connsiteY1" fmla="*/ 67050 h 1706430"/>
              <a:gd name="connsiteX2" fmla="*/ 1219200 w 2552700"/>
              <a:gd name="connsiteY2" fmla="*/ 85437 h 1706430"/>
              <a:gd name="connsiteX3" fmla="*/ 1219200 w 2552700"/>
              <a:gd name="connsiteY3" fmla="*/ 85277 h 1706430"/>
              <a:gd name="connsiteX4" fmla="*/ 2328606 w 2552700"/>
              <a:gd name="connsiteY4" fmla="*/ 601483 h 1706430"/>
              <a:gd name="connsiteX5" fmla="*/ 2328606 w 2552700"/>
              <a:gd name="connsiteY5" fmla="*/ 1104947 h 1706430"/>
              <a:gd name="connsiteX6" fmla="*/ 1219200 w 2552700"/>
              <a:gd name="connsiteY6" fmla="*/ 1621153 h 1706430"/>
              <a:gd name="connsiteX7" fmla="*/ 1219200 w 2552700"/>
              <a:gd name="connsiteY7" fmla="*/ 1620994 h 1706430"/>
              <a:gd name="connsiteX8" fmla="*/ 1185325 w 2552700"/>
              <a:gd name="connsiteY8" fmla="*/ 1639380 h 1706430"/>
              <a:gd name="connsiteX9" fmla="*/ 853215 w 2552700"/>
              <a:gd name="connsiteY9" fmla="*/ 1706430 h 1706430"/>
              <a:gd name="connsiteX10" fmla="*/ 0 w 2552700"/>
              <a:gd name="connsiteY10" fmla="*/ 853215 h 1706430"/>
              <a:gd name="connsiteX11" fmla="*/ 853215 w 2552700"/>
              <a:gd name="connsiteY11" fmla="*/ 0 h 170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2700" h="1706430">
                <a:moveTo>
                  <a:pt x="853215" y="0"/>
                </a:moveTo>
                <a:cubicBezTo>
                  <a:pt x="971019" y="0"/>
                  <a:pt x="1083248" y="23875"/>
                  <a:pt x="1185325" y="67050"/>
                </a:cubicBezTo>
                <a:lnTo>
                  <a:pt x="1219200" y="85437"/>
                </a:lnTo>
                <a:lnTo>
                  <a:pt x="1219200" y="85277"/>
                </a:lnTo>
                <a:lnTo>
                  <a:pt x="2328606" y="601483"/>
                </a:lnTo>
                <a:cubicBezTo>
                  <a:pt x="2627398" y="740511"/>
                  <a:pt x="2627398" y="965919"/>
                  <a:pt x="2328606" y="1104947"/>
                </a:cubicBezTo>
                <a:lnTo>
                  <a:pt x="1219200" y="1621153"/>
                </a:lnTo>
                <a:lnTo>
                  <a:pt x="1219200" y="1620994"/>
                </a:lnTo>
                <a:lnTo>
                  <a:pt x="1185325" y="1639380"/>
                </a:lnTo>
                <a:cubicBezTo>
                  <a:pt x="1083248" y="1682555"/>
                  <a:pt x="971019" y="1706430"/>
                  <a:pt x="853215" y="1706430"/>
                </a:cubicBezTo>
                <a:cubicBezTo>
                  <a:pt x="381997" y="1706430"/>
                  <a:pt x="0" y="1324433"/>
                  <a:pt x="0" y="853215"/>
                </a:cubicBezTo>
                <a:cubicBezTo>
                  <a:pt x="0" y="381997"/>
                  <a:pt x="381997" y="0"/>
                  <a:pt x="853215" y="0"/>
                </a:cubicBezTo>
                <a:close/>
              </a:path>
            </a:pathLst>
          </a:custGeom>
          <a:solidFill>
            <a:srgbClr val="DB80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/>
          </a:bodyPr>
          <a:lstStyle/>
          <a:p>
            <a:pPr algn="ctr" fontAlgn="base">
              <a:defRPr/>
            </a:pPr>
            <a:endParaRPr lang="zh-CN" altLang="en-US" sz="1350" b="1" strike="noStrike" noProof="1">
              <a:solidFill>
                <a:srgbClr val="DB808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59" name="MH_SubTitle_4"/>
          <p:cNvSpPr/>
          <p:nvPr>
            <p:custDataLst>
              <p:tags r:id="rId8"/>
            </p:custDataLst>
          </p:nvPr>
        </p:nvSpPr>
        <p:spPr>
          <a:xfrm>
            <a:off x="4965700" y="2216150"/>
            <a:ext cx="765175" cy="765175"/>
          </a:xfrm>
          <a:custGeom>
            <a:avLst/>
            <a:gdLst>
              <a:gd name="txL" fmla="*/ 0 w 1020238"/>
              <a:gd name="txT" fmla="*/ 0 h 1020237"/>
              <a:gd name="txR" fmla="*/ 1020238 w 1020238"/>
              <a:gd name="txB" fmla="*/ 1020237 h 1020237"/>
            </a:gdLst>
            <a:ahLst/>
            <a:cxnLst>
              <a:cxn ang="0">
                <a:pos x="396004" y="224"/>
              </a:cxn>
              <a:cxn ang="0">
                <a:pos x="607454" y="73090"/>
              </a:cxn>
              <a:cxn ang="0">
                <a:pos x="692089" y="607451"/>
              </a:cxn>
              <a:cxn ang="0">
                <a:pos x="157727" y="692089"/>
              </a:cxn>
              <a:cxn ang="0">
                <a:pos x="73089" y="157725"/>
              </a:cxn>
              <a:cxn ang="0">
                <a:pos x="396004" y="224"/>
              </a:cxn>
            </a:cxnLst>
            <a:rect l="txL" t="txT" r="txR" b="txB"/>
            <a:pathLst>
              <a:path w="1020238" h="1020237">
                <a:moveTo>
                  <a:pt x="528006" y="299"/>
                </a:moveTo>
                <a:cubicBezTo>
                  <a:pt x="626201" y="3655"/>
                  <a:pt x="724472" y="35357"/>
                  <a:pt x="809939" y="97454"/>
                </a:cubicBezTo>
                <a:cubicBezTo>
                  <a:pt x="1037847" y="263040"/>
                  <a:pt x="1088371" y="582028"/>
                  <a:pt x="922786" y="809935"/>
                </a:cubicBezTo>
                <a:cubicBezTo>
                  <a:pt x="757202" y="1037850"/>
                  <a:pt x="438212" y="1088368"/>
                  <a:pt x="210303" y="922786"/>
                </a:cubicBezTo>
                <a:cubicBezTo>
                  <a:pt x="-17609" y="757199"/>
                  <a:pt x="-68132" y="438210"/>
                  <a:pt x="97453" y="210300"/>
                </a:cubicBezTo>
                <a:cubicBezTo>
                  <a:pt x="200948" y="67855"/>
                  <a:pt x="364361" y="-5297"/>
                  <a:pt x="528006" y="299"/>
                </a:cubicBezTo>
                <a:close/>
              </a:path>
            </a:pathLst>
          </a:custGeom>
          <a:solidFill>
            <a:srgbClr val="FEFFFF"/>
          </a:solidFill>
          <a:ln w="12700">
            <a:noFill/>
          </a:ln>
        </p:spPr>
        <p:txBody>
          <a:bodyPr wrap="square" anchor="ctr"/>
          <a:lstStyle/>
          <a:p>
            <a:pPr algn="ctr"/>
            <a:r>
              <a:rPr lang="zh-CN" altLang="en-US" sz="1500" b="1">
                <a:solidFill>
                  <a:srgbClr val="DB8087"/>
                </a:solidFill>
                <a:latin typeface="Times New Roman" panose="02020603050405020304" charset="0"/>
                <a:ea typeface="黑体" panose="02010609060101010101" charset="-122"/>
              </a:rPr>
              <a:t>无类型</a:t>
            </a:r>
          </a:p>
        </p:txBody>
      </p:sp>
      <p:sp>
        <p:nvSpPr>
          <p:cNvPr id="157" name="MH_Other_8"/>
          <p:cNvSpPr/>
          <p:nvPr>
            <p:custDataLst>
              <p:tags r:id="rId9"/>
            </p:custDataLst>
          </p:nvPr>
        </p:nvSpPr>
        <p:spPr>
          <a:xfrm>
            <a:off x="4872038" y="3082925"/>
            <a:ext cx="163513" cy="161925"/>
          </a:xfrm>
          <a:custGeom>
            <a:avLst/>
            <a:gdLst>
              <a:gd name="connsiteX0" fmla="*/ 91803 w 217033"/>
              <a:gd name="connsiteY0" fmla="*/ 1389 h 217373"/>
              <a:gd name="connsiteX1" fmla="*/ 172508 w 217033"/>
              <a:gd name="connsiteY1" fmla="*/ 20610 h 217373"/>
              <a:gd name="connsiteX2" fmla="*/ 196146 w 217033"/>
              <a:gd name="connsiteY2" fmla="*/ 172353 h 217373"/>
              <a:gd name="connsiteX3" fmla="*/ 44527 w 217033"/>
              <a:gd name="connsiteY3" fmla="*/ 196764 h 217373"/>
              <a:gd name="connsiteX4" fmla="*/ 20885 w 217033"/>
              <a:gd name="connsiteY4" fmla="*/ 45018 h 217373"/>
              <a:gd name="connsiteX5" fmla="*/ 91803 w 217033"/>
              <a:gd name="connsiteY5" fmla="*/ 1389 h 21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033" h="217373">
                <a:moveTo>
                  <a:pt x="91803" y="1389"/>
                </a:moveTo>
                <a:cubicBezTo>
                  <a:pt x="119241" y="-3030"/>
                  <a:pt x="148309" y="3029"/>
                  <a:pt x="172508" y="20610"/>
                </a:cubicBezTo>
                <a:cubicBezTo>
                  <a:pt x="220907" y="55773"/>
                  <a:pt x="231492" y="123710"/>
                  <a:pt x="196146" y="172353"/>
                </a:cubicBezTo>
                <a:cubicBezTo>
                  <a:pt x="160806" y="220998"/>
                  <a:pt x="92923" y="231927"/>
                  <a:pt x="44527" y="196764"/>
                </a:cubicBezTo>
                <a:cubicBezTo>
                  <a:pt x="-3871" y="161601"/>
                  <a:pt x="-14457" y="93663"/>
                  <a:pt x="20885" y="45018"/>
                </a:cubicBezTo>
                <a:cubicBezTo>
                  <a:pt x="38559" y="20699"/>
                  <a:pt x="64363" y="5805"/>
                  <a:pt x="91803" y="1389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 fontScale="40000" lnSpcReduction="20000"/>
          </a:bodyPr>
          <a:lstStyle/>
          <a:p>
            <a:pPr algn="ctr" fontAlgn="base"/>
            <a:r>
              <a:rPr lang="en-US" altLang="zh-CN" sz="1350" b="1" strike="noStrike" noProof="1">
                <a:solidFill>
                  <a:srgbClr val="DB808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</a:p>
        </p:txBody>
      </p:sp>
      <p:sp>
        <p:nvSpPr>
          <p:cNvPr id="34" name="MH_Other_7"/>
          <p:cNvSpPr/>
          <p:nvPr>
            <p:custDataLst>
              <p:tags r:id="rId10"/>
            </p:custDataLst>
          </p:nvPr>
        </p:nvSpPr>
        <p:spPr>
          <a:xfrm rot="1080000" flipH="1">
            <a:off x="4867275" y="3133725"/>
            <a:ext cx="1282700" cy="855663"/>
          </a:xfrm>
          <a:custGeom>
            <a:avLst/>
            <a:gdLst>
              <a:gd name="connsiteX0" fmla="*/ 853215 w 2552700"/>
              <a:gd name="connsiteY0" fmla="*/ 0 h 1706430"/>
              <a:gd name="connsiteX1" fmla="*/ 1185325 w 2552700"/>
              <a:gd name="connsiteY1" fmla="*/ 67050 h 1706430"/>
              <a:gd name="connsiteX2" fmla="*/ 1219200 w 2552700"/>
              <a:gd name="connsiteY2" fmla="*/ 85437 h 1706430"/>
              <a:gd name="connsiteX3" fmla="*/ 1219200 w 2552700"/>
              <a:gd name="connsiteY3" fmla="*/ 85277 h 1706430"/>
              <a:gd name="connsiteX4" fmla="*/ 2328606 w 2552700"/>
              <a:gd name="connsiteY4" fmla="*/ 601483 h 1706430"/>
              <a:gd name="connsiteX5" fmla="*/ 2328606 w 2552700"/>
              <a:gd name="connsiteY5" fmla="*/ 1104947 h 1706430"/>
              <a:gd name="connsiteX6" fmla="*/ 1219200 w 2552700"/>
              <a:gd name="connsiteY6" fmla="*/ 1621153 h 1706430"/>
              <a:gd name="connsiteX7" fmla="*/ 1219200 w 2552700"/>
              <a:gd name="connsiteY7" fmla="*/ 1620994 h 1706430"/>
              <a:gd name="connsiteX8" fmla="*/ 1185325 w 2552700"/>
              <a:gd name="connsiteY8" fmla="*/ 1639380 h 1706430"/>
              <a:gd name="connsiteX9" fmla="*/ 853215 w 2552700"/>
              <a:gd name="connsiteY9" fmla="*/ 1706430 h 1706430"/>
              <a:gd name="connsiteX10" fmla="*/ 0 w 2552700"/>
              <a:gd name="connsiteY10" fmla="*/ 853215 h 1706430"/>
              <a:gd name="connsiteX11" fmla="*/ 853215 w 2552700"/>
              <a:gd name="connsiteY11" fmla="*/ 0 h 170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2700" h="1706430">
                <a:moveTo>
                  <a:pt x="853215" y="0"/>
                </a:moveTo>
                <a:cubicBezTo>
                  <a:pt x="971019" y="0"/>
                  <a:pt x="1083248" y="23875"/>
                  <a:pt x="1185325" y="67050"/>
                </a:cubicBezTo>
                <a:lnTo>
                  <a:pt x="1219200" y="85437"/>
                </a:lnTo>
                <a:lnTo>
                  <a:pt x="1219200" y="85277"/>
                </a:lnTo>
                <a:lnTo>
                  <a:pt x="2328606" y="601483"/>
                </a:lnTo>
                <a:cubicBezTo>
                  <a:pt x="2627398" y="740511"/>
                  <a:pt x="2627398" y="965919"/>
                  <a:pt x="2328606" y="1104947"/>
                </a:cubicBezTo>
                <a:lnTo>
                  <a:pt x="1219200" y="1621153"/>
                </a:lnTo>
                <a:lnTo>
                  <a:pt x="1219200" y="1620994"/>
                </a:lnTo>
                <a:lnTo>
                  <a:pt x="1185325" y="1639380"/>
                </a:lnTo>
                <a:cubicBezTo>
                  <a:pt x="1083248" y="1682555"/>
                  <a:pt x="971019" y="1706430"/>
                  <a:pt x="853215" y="1706430"/>
                </a:cubicBezTo>
                <a:cubicBezTo>
                  <a:pt x="381997" y="1706430"/>
                  <a:pt x="0" y="1324433"/>
                  <a:pt x="0" y="853215"/>
                </a:cubicBezTo>
                <a:cubicBezTo>
                  <a:pt x="0" y="381997"/>
                  <a:pt x="381997" y="0"/>
                  <a:pt x="853215" y="0"/>
                </a:cubicBezTo>
                <a:close/>
              </a:path>
            </a:pathLst>
          </a:custGeom>
          <a:solidFill>
            <a:srgbClr val="C4AD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/>
          </a:bodyPr>
          <a:lstStyle/>
          <a:p>
            <a:pPr algn="ctr" fontAlgn="base">
              <a:defRPr/>
            </a:pPr>
            <a:endParaRPr lang="zh-CN" altLang="en-US" sz="1350" b="1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62" name="MH_SubTitle_4"/>
          <p:cNvSpPr/>
          <p:nvPr>
            <p:custDataLst>
              <p:tags r:id="rId11"/>
            </p:custDataLst>
          </p:nvPr>
        </p:nvSpPr>
        <p:spPr>
          <a:xfrm>
            <a:off x="5311775" y="3238500"/>
            <a:ext cx="765175" cy="765175"/>
          </a:xfrm>
          <a:custGeom>
            <a:avLst/>
            <a:gdLst>
              <a:gd name="txL" fmla="*/ 0 w 1020440"/>
              <a:gd name="txT" fmla="*/ 0 h 1020440"/>
              <a:gd name="txR" fmla="*/ 1020440 w 1020440"/>
              <a:gd name="txB" fmla="*/ 1020440 h 1020440"/>
            </a:gdLst>
            <a:ahLst/>
            <a:cxnLst>
              <a:cxn ang="0">
                <a:pos x="349971" y="1404"/>
              </a:cxn>
              <a:cxn ang="0">
                <a:pos x="500883" y="18828"/>
              </a:cxn>
              <a:cxn ang="0">
                <a:pos x="746502" y="500882"/>
              </a:cxn>
              <a:cxn ang="0">
                <a:pos x="264447" y="746502"/>
              </a:cxn>
              <a:cxn ang="0">
                <a:pos x="18828" y="264447"/>
              </a:cxn>
              <a:cxn ang="0">
                <a:pos x="349971" y="1404"/>
              </a:cxn>
            </a:cxnLst>
            <a:rect l="txL" t="txT" r="txR" b="txB"/>
            <a:pathLst>
              <a:path w="1020440" h="1020440">
                <a:moveTo>
                  <a:pt x="466628" y="1873"/>
                </a:moveTo>
                <a:cubicBezTo>
                  <a:pt x="532641" y="-3819"/>
                  <a:pt x="600862" y="3340"/>
                  <a:pt x="667844" y="25104"/>
                </a:cubicBezTo>
                <a:cubicBezTo>
                  <a:pt x="935768" y="112157"/>
                  <a:pt x="1082391" y="399919"/>
                  <a:pt x="995337" y="667843"/>
                </a:cubicBezTo>
                <a:cubicBezTo>
                  <a:pt x="908283" y="935769"/>
                  <a:pt x="620519" y="1082392"/>
                  <a:pt x="352597" y="995336"/>
                </a:cubicBezTo>
                <a:cubicBezTo>
                  <a:pt x="84673" y="908284"/>
                  <a:pt x="-61950" y="620519"/>
                  <a:pt x="25104" y="352597"/>
                </a:cubicBezTo>
                <a:cubicBezTo>
                  <a:pt x="90394" y="151655"/>
                  <a:pt x="268585" y="18942"/>
                  <a:pt x="466628" y="1873"/>
                </a:cubicBezTo>
                <a:close/>
              </a:path>
            </a:pathLst>
          </a:custGeom>
          <a:solidFill>
            <a:srgbClr val="FEFFFF"/>
          </a:solidFill>
          <a:ln w="12700">
            <a:noFill/>
          </a:ln>
        </p:spPr>
        <p:txBody>
          <a:bodyPr wrap="square" anchor="ctr"/>
          <a:lstStyle/>
          <a:p>
            <a:pPr algn="ctr"/>
            <a:r>
              <a:rPr lang="zh-CN" altLang="en-US" sz="1500" b="1">
                <a:solidFill>
                  <a:srgbClr val="C4ADD2"/>
                </a:solidFill>
                <a:latin typeface="Times New Roman" panose="02020603050405020304" charset="0"/>
                <a:ea typeface="黑体" panose="02010609060101010101" charset="-122"/>
              </a:rPr>
              <a:t>复分解</a:t>
            </a:r>
          </a:p>
        </p:txBody>
      </p:sp>
      <p:sp>
        <p:nvSpPr>
          <p:cNvPr id="197" name="MH_Other_8"/>
          <p:cNvSpPr/>
          <p:nvPr>
            <p:custDataLst>
              <p:tags r:id="rId12"/>
            </p:custDataLst>
          </p:nvPr>
        </p:nvSpPr>
        <p:spPr>
          <a:xfrm>
            <a:off x="4965700" y="3330575"/>
            <a:ext cx="163513" cy="161925"/>
          </a:xfrm>
          <a:custGeom>
            <a:avLst/>
            <a:gdLst>
              <a:gd name="connsiteX0" fmla="*/ 99385 w 217691"/>
              <a:gd name="connsiteY0" fmla="*/ 385 h 216797"/>
              <a:gd name="connsiteX1" fmla="*/ 142320 w 217691"/>
              <a:gd name="connsiteY1" fmla="*/ 5384 h 216797"/>
              <a:gd name="connsiteX2" fmla="*/ 212387 w 217691"/>
              <a:gd name="connsiteY2" fmla="*/ 142041 h 216797"/>
              <a:gd name="connsiteX3" fmla="*/ 75376 w 217691"/>
              <a:gd name="connsiteY3" fmla="*/ 211413 h 216797"/>
              <a:gd name="connsiteX4" fmla="*/ 5305 w 217691"/>
              <a:gd name="connsiteY4" fmla="*/ 74756 h 216797"/>
              <a:gd name="connsiteX5" fmla="*/ 99385 w 217691"/>
              <a:gd name="connsiteY5" fmla="*/ 385 h 21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691" h="216797">
                <a:moveTo>
                  <a:pt x="99385" y="385"/>
                </a:moveTo>
                <a:cubicBezTo>
                  <a:pt x="113464" y="-805"/>
                  <a:pt x="128021" y="737"/>
                  <a:pt x="142320" y="5384"/>
                </a:cubicBezTo>
                <a:cubicBezTo>
                  <a:pt x="199505" y="23963"/>
                  <a:pt x="230871" y="85146"/>
                  <a:pt x="212387" y="142041"/>
                </a:cubicBezTo>
                <a:cubicBezTo>
                  <a:pt x="193903" y="198933"/>
                  <a:pt x="132559" y="229996"/>
                  <a:pt x="75376" y="211413"/>
                </a:cubicBezTo>
                <a:cubicBezTo>
                  <a:pt x="18189" y="192835"/>
                  <a:pt x="-13180" y="131651"/>
                  <a:pt x="5305" y="74756"/>
                </a:cubicBezTo>
                <a:cubicBezTo>
                  <a:pt x="19172" y="32085"/>
                  <a:pt x="57142" y="3946"/>
                  <a:pt x="99385" y="385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 fontScale="40000" lnSpcReduction="20000"/>
          </a:bodyPr>
          <a:lstStyle/>
          <a:p>
            <a:pPr algn="ctr" fontAlgn="base"/>
            <a:r>
              <a:rPr lang="en-US" altLang="zh-CN" sz="1350" b="1" strike="noStrike" noProof="1">
                <a:solidFill>
                  <a:srgbClr val="C4ADD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</a:p>
        </p:txBody>
      </p:sp>
      <p:sp>
        <p:nvSpPr>
          <p:cNvPr id="38" name="MH_Other_7"/>
          <p:cNvSpPr/>
          <p:nvPr>
            <p:custDataLst>
              <p:tags r:id="rId13"/>
            </p:custDataLst>
          </p:nvPr>
        </p:nvSpPr>
        <p:spPr>
          <a:xfrm rot="5400000" flipH="1">
            <a:off x="4177506" y="3582194"/>
            <a:ext cx="1281113" cy="857250"/>
          </a:xfrm>
          <a:custGeom>
            <a:avLst/>
            <a:gdLst>
              <a:gd name="connsiteX0" fmla="*/ 853215 w 2552700"/>
              <a:gd name="connsiteY0" fmla="*/ 0 h 1706430"/>
              <a:gd name="connsiteX1" fmla="*/ 1185325 w 2552700"/>
              <a:gd name="connsiteY1" fmla="*/ 67050 h 1706430"/>
              <a:gd name="connsiteX2" fmla="*/ 1219200 w 2552700"/>
              <a:gd name="connsiteY2" fmla="*/ 85437 h 1706430"/>
              <a:gd name="connsiteX3" fmla="*/ 1219200 w 2552700"/>
              <a:gd name="connsiteY3" fmla="*/ 85277 h 1706430"/>
              <a:gd name="connsiteX4" fmla="*/ 2328606 w 2552700"/>
              <a:gd name="connsiteY4" fmla="*/ 601483 h 1706430"/>
              <a:gd name="connsiteX5" fmla="*/ 2328606 w 2552700"/>
              <a:gd name="connsiteY5" fmla="*/ 1104947 h 1706430"/>
              <a:gd name="connsiteX6" fmla="*/ 1219200 w 2552700"/>
              <a:gd name="connsiteY6" fmla="*/ 1621153 h 1706430"/>
              <a:gd name="connsiteX7" fmla="*/ 1219200 w 2552700"/>
              <a:gd name="connsiteY7" fmla="*/ 1620994 h 1706430"/>
              <a:gd name="connsiteX8" fmla="*/ 1185325 w 2552700"/>
              <a:gd name="connsiteY8" fmla="*/ 1639380 h 1706430"/>
              <a:gd name="connsiteX9" fmla="*/ 853215 w 2552700"/>
              <a:gd name="connsiteY9" fmla="*/ 1706430 h 1706430"/>
              <a:gd name="connsiteX10" fmla="*/ 0 w 2552700"/>
              <a:gd name="connsiteY10" fmla="*/ 853215 h 1706430"/>
              <a:gd name="connsiteX11" fmla="*/ 853215 w 2552700"/>
              <a:gd name="connsiteY11" fmla="*/ 0 h 170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2700" h="1706430">
                <a:moveTo>
                  <a:pt x="853215" y="0"/>
                </a:moveTo>
                <a:cubicBezTo>
                  <a:pt x="971019" y="0"/>
                  <a:pt x="1083248" y="23875"/>
                  <a:pt x="1185325" y="67050"/>
                </a:cubicBezTo>
                <a:lnTo>
                  <a:pt x="1219200" y="85437"/>
                </a:lnTo>
                <a:lnTo>
                  <a:pt x="1219200" y="85277"/>
                </a:lnTo>
                <a:lnTo>
                  <a:pt x="2328606" y="601483"/>
                </a:lnTo>
                <a:cubicBezTo>
                  <a:pt x="2627398" y="740511"/>
                  <a:pt x="2627398" y="965919"/>
                  <a:pt x="2328606" y="1104947"/>
                </a:cubicBezTo>
                <a:lnTo>
                  <a:pt x="1219200" y="1621153"/>
                </a:lnTo>
                <a:lnTo>
                  <a:pt x="1219200" y="1620994"/>
                </a:lnTo>
                <a:lnTo>
                  <a:pt x="1185325" y="1639380"/>
                </a:lnTo>
                <a:cubicBezTo>
                  <a:pt x="1083248" y="1682555"/>
                  <a:pt x="971019" y="1706430"/>
                  <a:pt x="853215" y="1706430"/>
                </a:cubicBezTo>
                <a:cubicBezTo>
                  <a:pt x="381997" y="1706430"/>
                  <a:pt x="0" y="1324433"/>
                  <a:pt x="0" y="853215"/>
                </a:cubicBezTo>
                <a:cubicBezTo>
                  <a:pt x="0" y="381997"/>
                  <a:pt x="381997" y="0"/>
                  <a:pt x="853215" y="0"/>
                </a:cubicBezTo>
                <a:close/>
              </a:path>
            </a:pathLst>
          </a:custGeom>
          <a:solidFill>
            <a:srgbClr val="76C6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/>
          </a:bodyPr>
          <a:lstStyle/>
          <a:p>
            <a:pPr algn="ctr" fontAlgn="base">
              <a:defRPr/>
            </a:pPr>
            <a:endParaRPr lang="zh-CN" altLang="en-US" sz="1350" b="1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65" name="MH_SubTitle_4"/>
          <p:cNvSpPr/>
          <p:nvPr>
            <p:custDataLst>
              <p:tags r:id="rId14"/>
            </p:custDataLst>
          </p:nvPr>
        </p:nvSpPr>
        <p:spPr>
          <a:xfrm>
            <a:off x="4435475" y="3824288"/>
            <a:ext cx="765175" cy="765175"/>
          </a:xfrm>
          <a:custGeom>
            <a:avLst/>
            <a:gdLst>
              <a:gd name="txL" fmla="*/ 0 w 1020165"/>
              <a:gd name="txT" fmla="*/ 0 h 1020166"/>
              <a:gd name="txR" fmla="*/ 1020165 w 1020165"/>
              <a:gd name="txB" fmla="*/ 1020166 h 1020166"/>
            </a:gdLst>
            <a:ahLst/>
            <a:cxnLst>
              <a:cxn ang="0">
                <a:pos x="382566" y="0"/>
              </a:cxn>
              <a:cxn ang="0">
                <a:pos x="765124" y="382563"/>
              </a:cxn>
              <a:cxn ang="0">
                <a:pos x="382563" y="765125"/>
              </a:cxn>
              <a:cxn ang="0">
                <a:pos x="0" y="382563"/>
              </a:cxn>
              <a:cxn ang="0">
                <a:pos x="382566" y="0"/>
              </a:cxn>
            </a:cxnLst>
            <a:rect l="txL" t="txT" r="txR" b="txB"/>
            <a:pathLst>
              <a:path w="1020165" h="1020166">
                <a:moveTo>
                  <a:pt x="510088" y="0"/>
                </a:moveTo>
                <a:cubicBezTo>
                  <a:pt x="791798" y="0"/>
                  <a:pt x="1020167" y="228370"/>
                  <a:pt x="1020165" y="510084"/>
                </a:cubicBezTo>
                <a:cubicBezTo>
                  <a:pt x="1020168" y="791793"/>
                  <a:pt x="791797" y="1020167"/>
                  <a:pt x="510084" y="1020166"/>
                </a:cubicBezTo>
                <a:cubicBezTo>
                  <a:pt x="228373" y="1020166"/>
                  <a:pt x="3" y="791796"/>
                  <a:pt x="0" y="510084"/>
                </a:cubicBezTo>
                <a:cubicBezTo>
                  <a:pt x="1" y="228373"/>
                  <a:pt x="228374" y="1"/>
                  <a:pt x="510088" y="0"/>
                </a:cubicBezTo>
                <a:close/>
              </a:path>
            </a:pathLst>
          </a:custGeom>
          <a:solidFill>
            <a:srgbClr val="FEFFFF"/>
          </a:solidFill>
          <a:ln w="12700">
            <a:noFill/>
          </a:ln>
        </p:spPr>
        <p:txBody>
          <a:bodyPr wrap="square" anchor="ctr"/>
          <a:lstStyle/>
          <a:p>
            <a:pPr algn="ctr"/>
            <a:r>
              <a:rPr lang="zh-CN" altLang="en-US" sz="1500" b="1">
                <a:solidFill>
                  <a:srgbClr val="76C6AF"/>
                </a:solidFill>
                <a:latin typeface="Times New Roman" panose="02020603050405020304" charset="0"/>
                <a:ea typeface="黑体" panose="02010609060101010101" charset="-122"/>
              </a:rPr>
              <a:t>置换</a:t>
            </a:r>
          </a:p>
        </p:txBody>
      </p:sp>
      <p:sp>
        <p:nvSpPr>
          <p:cNvPr id="235" name="MH_Other_8"/>
          <p:cNvSpPr/>
          <p:nvPr>
            <p:custDataLst>
              <p:tags r:id="rId15"/>
            </p:custDataLst>
          </p:nvPr>
        </p:nvSpPr>
        <p:spPr>
          <a:xfrm>
            <a:off x="4737100" y="3444875"/>
            <a:ext cx="161925" cy="163513"/>
          </a:xfrm>
          <a:custGeom>
            <a:avLst/>
            <a:gdLst>
              <a:gd name="connsiteX0" fmla="*/ 108317 w 216636"/>
              <a:gd name="connsiteY0" fmla="*/ 0 h 217737"/>
              <a:gd name="connsiteX1" fmla="*/ 216636 w 216636"/>
              <a:gd name="connsiteY1" fmla="*/ 108871 h 217737"/>
              <a:gd name="connsiteX2" fmla="*/ 108317 w 216636"/>
              <a:gd name="connsiteY2" fmla="*/ 217737 h 217737"/>
              <a:gd name="connsiteX3" fmla="*/ 0 w 216636"/>
              <a:gd name="connsiteY3" fmla="*/ 108870 h 217737"/>
              <a:gd name="connsiteX4" fmla="*/ 108317 w 216636"/>
              <a:gd name="connsiteY4" fmla="*/ 0 h 21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636" h="217737">
                <a:moveTo>
                  <a:pt x="108317" y="0"/>
                </a:moveTo>
                <a:cubicBezTo>
                  <a:pt x="168138" y="1"/>
                  <a:pt x="216635" y="48742"/>
                  <a:pt x="216636" y="108871"/>
                </a:cubicBezTo>
                <a:cubicBezTo>
                  <a:pt x="216632" y="168997"/>
                  <a:pt x="168142" y="217739"/>
                  <a:pt x="108317" y="217737"/>
                </a:cubicBezTo>
                <a:cubicBezTo>
                  <a:pt x="48494" y="217741"/>
                  <a:pt x="0" y="168997"/>
                  <a:pt x="0" y="108870"/>
                </a:cubicBezTo>
                <a:cubicBezTo>
                  <a:pt x="0" y="48743"/>
                  <a:pt x="48494" y="0"/>
                  <a:pt x="108317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rmAutofit fontScale="40000" lnSpcReduction="20000"/>
          </a:bodyPr>
          <a:lstStyle/>
          <a:p>
            <a:pPr algn="ctr" fontAlgn="base"/>
            <a:r>
              <a:rPr lang="en-US" altLang="zh-CN" sz="1350" b="1" strike="noStrike" noProof="1">
                <a:solidFill>
                  <a:srgbClr val="48A5BD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  <p:sp>
        <p:nvSpPr>
          <p:cNvPr id="442" name="文本框 441"/>
          <p:cNvSpPr txBox="1"/>
          <p:nvPr>
            <p:custDataLst>
              <p:tags r:id="rId16"/>
            </p:custDataLst>
          </p:nvPr>
        </p:nvSpPr>
        <p:spPr>
          <a:xfrm>
            <a:off x="5818188" y="2032000"/>
            <a:ext cx="3325813" cy="78105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zh-CN" altLang="en-US" sz="1800" b="1" spc="100" noProof="1">
                <a:solidFill>
                  <a:srgbClr val="CC4E3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</a:t>
            </a:r>
            <a:r>
              <a:rPr lang="en-US" altLang="zh-CN" sz="1800" b="1" spc="100" noProof="1">
                <a:solidFill>
                  <a:srgbClr val="CC4E3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rgbClr val="CC4E3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酸性氧化物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CC4E3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</a:t>
            </a:r>
            <a:r>
              <a:rPr lang="en-US" altLang="zh-CN" sz="1800" b="1" spc="100" noProof="1">
                <a:solidFill>
                  <a:srgbClr val="CC4E3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en-US" altLang="zh-CN" sz="1800" b="1" spc="100" noProof="1">
              <a:solidFill>
                <a:srgbClr val="CC4E3F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43" name="文本框 442"/>
          <p:cNvSpPr txBox="1"/>
          <p:nvPr>
            <p:custDataLst>
              <p:tags r:id="rId17"/>
            </p:custDataLst>
          </p:nvPr>
        </p:nvSpPr>
        <p:spPr>
          <a:xfrm>
            <a:off x="6107113" y="3244850"/>
            <a:ext cx="3036888" cy="189071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酸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金属氧化物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en-US" altLang="zh-CN" sz="1800" b="1" spc="100" noProof="1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酸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碱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en-US" altLang="zh-CN" sz="1800" b="1" spc="100" noProof="1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酸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新酸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新盐</a:t>
            </a:r>
          </a:p>
          <a:p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碱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新碱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新盐</a:t>
            </a:r>
          </a:p>
          <a:p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en-US" altLang="zh-CN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盐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两种新盐</a:t>
            </a:r>
          </a:p>
        </p:txBody>
      </p:sp>
      <p:sp>
        <p:nvSpPr>
          <p:cNvPr id="444" name="文本框 443"/>
          <p:cNvSpPr txBox="1"/>
          <p:nvPr>
            <p:custDataLst>
              <p:tags r:id="rId18"/>
            </p:custDataLst>
          </p:nvPr>
        </p:nvSpPr>
        <p:spPr>
          <a:xfrm>
            <a:off x="3232150" y="4651375"/>
            <a:ext cx="3281363" cy="13065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C+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金属氧化物→金属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+CO</a:t>
            </a:r>
            <a:r>
              <a:rPr lang="en-US" altLang="zh-CN" sz="1800" b="1" spc="100" baseline="-250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endParaRPr lang="en-US" altLang="zh-CN" sz="1800" b="1" spc="100" noProof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</a:t>
            </a:r>
            <a:r>
              <a:rPr lang="en-US" altLang="zh-CN" sz="1800" b="1" spc="100" baseline="-250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金属氧化物→金属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  <a:endParaRPr lang="en-US" altLang="zh-CN" sz="1800" b="1" spc="100" noProof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金属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→盐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endParaRPr lang="en-US" altLang="zh-CN" sz="1800" b="1" spc="100" noProof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金属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盐→新盐</a:t>
            </a:r>
            <a:r>
              <a:rPr lang="en-US" altLang="zh-CN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1800" b="1" spc="100" noProof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新金属</a:t>
            </a:r>
            <a:endParaRPr lang="zh-CN" altLang="en-US" sz="1800" b="1" spc="100" noProof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45" name="文本框 444"/>
          <p:cNvSpPr txBox="1"/>
          <p:nvPr>
            <p:custDataLst>
              <p:tags r:id="rId19"/>
            </p:custDataLst>
          </p:nvPr>
        </p:nvSpPr>
        <p:spPr>
          <a:xfrm>
            <a:off x="1057275" y="3114675"/>
            <a:ext cx="2849563" cy="11303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含氧酸盐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酸氧</a:t>
            </a:r>
            <a:r>
              <a:rPr lang="en-US" altLang="zh-CN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碱氧</a:t>
            </a:r>
            <a:endParaRPr lang="zh-CN" altLang="en-US" sz="1800" b="1" spc="100" noProof="1">
              <a:solidFill>
                <a:srgbClr val="92D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 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碱性氧化物</a:t>
            </a:r>
            <a:r>
              <a:rPr lang="en-US" altLang="zh-CN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zh-CN" altLang="en-US" sz="1800" b="1" spc="100" noProof="1">
              <a:solidFill>
                <a:srgbClr val="92D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酸性氧化物</a:t>
            </a:r>
            <a:r>
              <a:rPr lang="en-US" altLang="zh-CN" sz="1800" b="1" spc="100" noProof="1">
                <a:solidFill>
                  <a:srgbClr val="92D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zh-CN" altLang="en-US" sz="1800" b="1" spc="100" noProof="1">
              <a:solidFill>
                <a:srgbClr val="92D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sz="1800" b="1" spc="100" noProof="1">
              <a:solidFill>
                <a:srgbClr val="92D05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46" name="文本框 445"/>
          <p:cNvSpPr txBox="1"/>
          <p:nvPr>
            <p:custDataLst>
              <p:tags r:id="rId20"/>
            </p:custDataLst>
          </p:nvPr>
        </p:nvSpPr>
        <p:spPr>
          <a:xfrm>
            <a:off x="1066800" y="1679575"/>
            <a:ext cx="3416300" cy="11334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金属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+O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碱性氧化物</a:t>
            </a:r>
            <a:endParaRPr lang="zh-CN" altLang="en-US" sz="1800" b="1" spc="100" noProof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非金属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+O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酸性氧化物</a:t>
            </a:r>
            <a:endParaRPr lang="zh-CN" altLang="en-US" sz="1800" b="1" spc="100" noProof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碱性氧化物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</a:t>
            </a:r>
            <a:endParaRPr lang="zh-CN" altLang="en-US" sz="1800" b="1" spc="100" noProof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酸性氧化物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sz="1800" b="1" spc="100" baseline="-250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→</a:t>
            </a:r>
            <a:r>
              <a:rPr lang="zh-CN" altLang="en-US" sz="1800" b="1" spc="100" noProof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</a:t>
            </a:r>
            <a:endParaRPr lang="zh-CN" altLang="en-US" sz="1800" b="1" spc="100" noProof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672" name="AutoShape 24">
            <a:hlinkClick r:id="rId23" action="ppaction://hlinksldjump"/>
          </p:cNvPr>
          <p:cNvSpPr/>
          <p:nvPr/>
        </p:nvSpPr>
        <p:spPr>
          <a:xfrm>
            <a:off x="7080250" y="314325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/>
          <p:nvPr/>
        </p:nvSpPr>
        <p:spPr>
          <a:xfrm>
            <a:off x="1100138" y="314325"/>
            <a:ext cx="57232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800" b="1" dirty="0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、四种基本反应类型再认识八圈图</a:t>
            </a:r>
          </a:p>
        </p:txBody>
      </p:sp>
      <p:sp>
        <p:nvSpPr>
          <p:cNvPr id="28675" name="WordArt 14"/>
          <p:cNvSpPr>
            <a:spLocks noTextEdit="1"/>
          </p:cNvSpPr>
          <p:nvPr/>
        </p:nvSpPr>
        <p:spPr>
          <a:xfrm rot="5400000">
            <a:off x="-1936750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28677" name="Text Box 22"/>
          <p:cNvSpPr txBox="1"/>
          <p:nvPr/>
        </p:nvSpPr>
        <p:spPr>
          <a:xfrm>
            <a:off x="1155700" y="1147763"/>
            <a:ext cx="7343775" cy="49657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220000"/>
              </a:lnSpc>
            </a:pP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例题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11. 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按要求写出化学方程式：</a:t>
            </a:r>
          </a:p>
          <a:p>
            <a:pPr>
              <a:lnSpc>
                <a:spcPct val="220000"/>
              </a:lnSpc>
            </a:pP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、有水生成的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hlinkClick r:id="rId5" action="ppaction://hlinksldjump"/>
              </a:rPr>
              <a:t>化合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反应：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</a:t>
            </a:r>
            <a:endParaRPr lang="zh-CN" altLang="en-US" b="1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220000"/>
              </a:lnSpc>
            </a:pP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、有水生成的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hlinkClick r:id="rId6" action="ppaction://hlinksldjump"/>
              </a:rPr>
              <a:t>分解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反应：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</a:t>
            </a:r>
            <a:endParaRPr lang="zh-CN" altLang="en-US" b="1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220000"/>
              </a:lnSpc>
            </a:pP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、有水生成的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hlinkClick r:id="rId7" action="ppaction://hlinksldjump"/>
              </a:rPr>
              <a:t>置换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反应：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</a:t>
            </a:r>
            <a:endParaRPr lang="zh-CN" altLang="en-US" b="1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220000"/>
              </a:lnSpc>
            </a:pP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、有水生成的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hlinkClick r:id="rId8" action="ppaction://hlinksldjump"/>
              </a:rPr>
              <a:t>复分解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反应：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</a:t>
            </a:r>
          </a:p>
          <a:p>
            <a:pPr>
              <a:lnSpc>
                <a:spcPct val="220000"/>
              </a:lnSpc>
            </a:pP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、有水生成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hlinkClick r:id="rId9" action="ppaction://hlinksldjump"/>
              </a:rPr>
              <a:t>没有基本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反应：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</a:t>
            </a:r>
          </a:p>
        </p:txBody>
      </p:sp>
      <p:grpSp>
        <p:nvGrpSpPr>
          <p:cNvPr id="11" name="Group 38"/>
          <p:cNvGrpSpPr/>
          <p:nvPr/>
        </p:nvGrpSpPr>
        <p:grpSpPr>
          <a:xfrm>
            <a:off x="5000625" y="3873500"/>
            <a:ext cx="3162300" cy="460375"/>
            <a:chOff x="3684" y="1310"/>
            <a:chExt cx="1992" cy="290"/>
          </a:xfrm>
        </p:grpSpPr>
        <p:sp>
          <p:nvSpPr>
            <p:cNvPr id="28679" name="Text Box 36"/>
            <p:cNvSpPr txBox="1"/>
            <p:nvPr/>
          </p:nvSpPr>
          <p:spPr>
            <a:xfrm>
              <a:off x="3684" y="1310"/>
              <a:ext cx="1992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dirty="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H</a:t>
              </a:r>
              <a:r>
                <a:rPr lang="en-US" altLang="zh-CN" b="1" baseline="-25000" dirty="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 dirty="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+CuO        Cu+H</a:t>
              </a:r>
              <a:r>
                <a:rPr lang="en-US" altLang="zh-CN" b="1" baseline="-25000" dirty="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 dirty="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</a:p>
          </p:txBody>
        </p:sp>
        <p:graphicFrame>
          <p:nvGraphicFramePr>
            <p:cNvPr id="28680" name="Object 37"/>
            <p:cNvGraphicFramePr/>
            <p:nvPr/>
          </p:nvGraphicFramePr>
          <p:xfrm>
            <a:off x="4513" y="1310"/>
            <a:ext cx="234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7" r:id="rId10" imgW="190500" imgH="241300" progId="Equation.DSMT4">
                    <p:embed/>
                  </p:oleObj>
                </mc:Choice>
                <mc:Fallback>
                  <p:oleObj r:id="rId10" imgW="190500" imgH="241300" progId="Equation.DSMT4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513" y="1310"/>
                          <a:ext cx="234" cy="2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组合 14"/>
          <p:cNvGrpSpPr/>
          <p:nvPr/>
        </p:nvGrpSpPr>
        <p:grpSpPr>
          <a:xfrm>
            <a:off x="4922838" y="3068638"/>
            <a:ext cx="3257550" cy="530225"/>
            <a:chOff x="7678" y="7782"/>
            <a:chExt cx="5130" cy="836"/>
          </a:xfrm>
        </p:grpSpPr>
        <p:grpSp>
          <p:nvGrpSpPr>
            <p:cNvPr id="28682" name="Group 53"/>
            <p:cNvGrpSpPr/>
            <p:nvPr/>
          </p:nvGrpSpPr>
          <p:grpSpPr>
            <a:xfrm>
              <a:off x="7678" y="7782"/>
              <a:ext cx="5130" cy="755"/>
              <a:chOff x="3502" y="2931"/>
              <a:chExt cx="2052" cy="302"/>
            </a:xfrm>
          </p:grpSpPr>
          <p:sp>
            <p:nvSpPr>
              <p:cNvPr id="28683" name="Text Box 42"/>
              <p:cNvSpPr txBox="1"/>
              <p:nvPr/>
            </p:nvSpPr>
            <p:spPr>
              <a:xfrm>
                <a:off x="3502" y="2943"/>
                <a:ext cx="68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H</a:t>
                </a:r>
                <a:r>
                  <a:rPr lang="en-US" altLang="zh-CN" b="1" baseline="-25000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CO</a:t>
                </a:r>
                <a:r>
                  <a:rPr lang="en-US" altLang="zh-CN" b="1" baseline="-25000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3</a:t>
                </a:r>
              </a:p>
            </p:txBody>
          </p:sp>
          <p:sp>
            <p:nvSpPr>
              <p:cNvPr id="28684" name="Text Box 47"/>
              <p:cNvSpPr txBox="1"/>
              <p:nvPr/>
            </p:nvSpPr>
            <p:spPr>
              <a:xfrm>
                <a:off x="4422" y="2931"/>
                <a:ext cx="569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CO</a:t>
                </a:r>
                <a:r>
                  <a:rPr lang="en-US" altLang="zh-CN" b="1" baseline="-25000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↑</a:t>
                </a:r>
              </a:p>
            </p:txBody>
          </p:sp>
          <p:sp>
            <p:nvSpPr>
              <p:cNvPr id="28685" name="Text Box 48"/>
              <p:cNvSpPr txBox="1"/>
              <p:nvPr/>
            </p:nvSpPr>
            <p:spPr>
              <a:xfrm>
                <a:off x="4969" y="2931"/>
                <a:ext cx="585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+H</a:t>
                </a:r>
                <a:r>
                  <a:rPr lang="en-US" altLang="zh-CN" b="1" baseline="-25000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solidFill>
                      <a:srgbClr val="00B0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O</a:t>
                </a:r>
                <a:endParaRPr lang="en-US" altLang="zh-CN" b="1" baseline="-25000" dirty="0">
                  <a:solidFill>
                    <a:srgbClr val="00B05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</p:grpSp>
        <p:sp>
          <p:nvSpPr>
            <p:cNvPr id="28686" name="文本框 13"/>
            <p:cNvSpPr txBox="1"/>
            <p:nvPr/>
          </p:nvSpPr>
          <p:spPr>
            <a:xfrm>
              <a:off x="9487" y="7893"/>
              <a:ext cx="717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b="1">
                  <a:solidFill>
                    <a:srgbClr val="00B05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=</a:t>
              </a:r>
            </a:p>
          </p:txBody>
        </p:sp>
      </p:grpSp>
      <p:sp>
        <p:nvSpPr>
          <p:cNvPr id="32809" name="Text Box 41"/>
          <p:cNvSpPr txBox="1"/>
          <p:nvPr/>
        </p:nvSpPr>
        <p:spPr>
          <a:xfrm>
            <a:off x="4916488" y="4656138"/>
            <a:ext cx="3170237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CuO+H</a:t>
            </a:r>
            <a:r>
              <a:rPr lang="en-US" altLang="zh-CN" sz="2000" b="1" baseline="-25000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</a:t>
            </a:r>
            <a:r>
              <a:rPr lang="en-US" altLang="zh-CN" sz="2000" b="1" baseline="-25000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=CuSO</a:t>
            </a:r>
            <a:r>
              <a:rPr lang="en-US" altLang="zh-CN" sz="2000" b="1" baseline="-25000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sz="2000" b="1" baseline="-25000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000" b="1" dirty="0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918075" y="2190750"/>
            <a:ext cx="2535238" cy="460375"/>
            <a:chOff x="7744" y="3450"/>
            <a:chExt cx="3995" cy="725"/>
          </a:xfrm>
        </p:grpSpPr>
        <p:sp>
          <p:nvSpPr>
            <p:cNvPr id="28689" name="文本框 15"/>
            <p:cNvSpPr txBox="1"/>
            <p:nvPr/>
          </p:nvSpPr>
          <p:spPr>
            <a:xfrm>
              <a:off x="7744" y="3450"/>
              <a:ext cx="399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2H</a:t>
              </a:r>
              <a:r>
                <a:rPr lang="en-US" altLang="zh-CN" b="1" baseline="-2500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+O</a:t>
              </a:r>
              <a:r>
                <a:rPr lang="en-US" altLang="zh-CN" b="1" baseline="-2500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       2H</a:t>
              </a:r>
              <a:r>
                <a:rPr lang="en-US" altLang="zh-CN" b="1" baseline="-25000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b="1">
                  <a:solidFill>
                    <a:srgbClr val="0070C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</a:p>
          </p:txBody>
        </p:sp>
        <p:graphicFrame>
          <p:nvGraphicFramePr>
            <p:cNvPr id="28690" name="对象 16"/>
            <p:cNvGraphicFramePr/>
            <p:nvPr/>
          </p:nvGraphicFramePr>
          <p:xfrm>
            <a:off x="9562" y="3614"/>
            <a:ext cx="749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8" r:id="rId12" imgW="695325" imgH="552450" progId="Paint.Picture">
                    <p:embed/>
                  </p:oleObj>
                </mc:Choice>
                <mc:Fallback>
                  <p:oleObj r:id="rId12" imgW="695325" imgH="552450" progId="Paint.Picture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9562" y="3614"/>
                          <a:ext cx="749" cy="4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 Box 42"/>
          <p:cNvSpPr txBox="1"/>
          <p:nvPr/>
        </p:nvSpPr>
        <p:spPr>
          <a:xfrm>
            <a:off x="4922838" y="5303288"/>
            <a:ext cx="39370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+2NaOH=Na</a:t>
            </a:r>
            <a:r>
              <a:rPr lang="en-US" altLang="zh-CN" b="1" baseline="-25000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+H</a:t>
            </a:r>
            <a:r>
              <a:rPr lang="en-US" altLang="zh-CN" b="1" baseline="-25000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2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9" grpId="0"/>
      <p:bldP spid="32809" grpId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TextEdit="1"/>
          </p:cNvSpPr>
          <p:nvPr/>
        </p:nvSpPr>
        <p:spPr>
          <a:xfrm rot="5400000">
            <a:off x="-1927225" y="28702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二、初探八圈图</a:t>
            </a:r>
          </a:p>
        </p:txBody>
      </p:sp>
      <p:sp>
        <p:nvSpPr>
          <p:cNvPr id="85" name="空心弧 84"/>
          <p:cNvSpPr/>
          <p:nvPr>
            <p:custDataLst>
              <p:tags r:id="rId1"/>
            </p:custDataLst>
          </p:nvPr>
        </p:nvSpPr>
        <p:spPr>
          <a:xfrm>
            <a:off x="3668713" y="2089150"/>
            <a:ext cx="2917825" cy="2917825"/>
          </a:xfrm>
          <a:prstGeom prst="blockArc">
            <a:avLst>
              <a:gd name="adj1" fmla="val 0"/>
              <a:gd name="adj2" fmla="val 5400000"/>
              <a:gd name="adj3" fmla="val 20000"/>
            </a:avLst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6" name="空心弧 85"/>
          <p:cNvSpPr/>
          <p:nvPr>
            <p:custDataLst>
              <p:tags r:id="rId2"/>
            </p:custDataLst>
          </p:nvPr>
        </p:nvSpPr>
        <p:spPr>
          <a:xfrm rot="-5400000">
            <a:off x="3668713" y="2089150"/>
            <a:ext cx="2917825" cy="2917825"/>
          </a:xfrm>
          <a:prstGeom prst="blockArc">
            <a:avLst>
              <a:gd name="adj1" fmla="val 0"/>
              <a:gd name="adj2" fmla="val 5400000"/>
              <a:gd name="adj3" fmla="val 20000"/>
            </a:avLst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7" name="空心弧 86"/>
          <p:cNvSpPr/>
          <p:nvPr>
            <p:custDataLst>
              <p:tags r:id="rId3"/>
            </p:custDataLst>
          </p:nvPr>
        </p:nvSpPr>
        <p:spPr>
          <a:xfrm rot="5400000">
            <a:off x="3668713" y="2089150"/>
            <a:ext cx="2917825" cy="2917825"/>
          </a:xfrm>
          <a:prstGeom prst="blockArc">
            <a:avLst>
              <a:gd name="adj1" fmla="val 0"/>
              <a:gd name="adj2" fmla="val 5400000"/>
              <a:gd name="adj3" fmla="val 20000"/>
            </a:avLst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8" name="空心弧 87"/>
          <p:cNvSpPr/>
          <p:nvPr>
            <p:custDataLst>
              <p:tags r:id="rId4"/>
            </p:custDataLst>
          </p:nvPr>
        </p:nvSpPr>
        <p:spPr>
          <a:xfrm rot="10800000">
            <a:off x="3668713" y="2089150"/>
            <a:ext cx="2917825" cy="2917825"/>
          </a:xfrm>
          <a:prstGeom prst="blockArc">
            <a:avLst>
              <a:gd name="adj1" fmla="val 0"/>
              <a:gd name="adj2" fmla="val 5400000"/>
              <a:gd name="adj3" fmla="val 20000"/>
            </a:avLst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89" name="等腰三角形 88"/>
          <p:cNvSpPr/>
          <p:nvPr>
            <p:custDataLst>
              <p:tags r:id="rId5"/>
            </p:custDataLst>
          </p:nvPr>
        </p:nvSpPr>
        <p:spPr>
          <a:xfrm rot="10800000">
            <a:off x="5810250" y="3548063"/>
            <a:ext cx="946150" cy="660400"/>
          </a:xfrm>
          <a:prstGeom prst="triangle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90" name="等腰三角形 89"/>
          <p:cNvSpPr/>
          <p:nvPr>
            <p:custDataLst>
              <p:tags r:id="rId6"/>
            </p:custDataLst>
          </p:nvPr>
        </p:nvSpPr>
        <p:spPr>
          <a:xfrm rot="16200000">
            <a:off x="4324350" y="4392613"/>
            <a:ext cx="946150" cy="660400"/>
          </a:xfrm>
          <a:prstGeom prst="triangl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91" name="等腰三角形 90"/>
          <p:cNvSpPr/>
          <p:nvPr>
            <p:custDataLst>
              <p:tags r:id="rId7"/>
            </p:custDataLst>
          </p:nvPr>
        </p:nvSpPr>
        <p:spPr>
          <a:xfrm>
            <a:off x="3498850" y="2895600"/>
            <a:ext cx="946150" cy="660400"/>
          </a:xfrm>
          <a:prstGeom prst="triangle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8"/>
            </p:custDataLst>
          </p:nvPr>
        </p:nvSpPr>
        <p:spPr>
          <a:xfrm>
            <a:off x="6102350" y="3548063"/>
            <a:ext cx="361950" cy="393700"/>
          </a:xfrm>
          <a:prstGeom prst="rect">
            <a:avLst/>
          </a:prstGeom>
          <a:noFill/>
          <a:effectLst/>
        </p:spPr>
        <p:txBody>
          <a:bodyPr vert="horz" wrap="square" tIns="35100" bIns="35100">
            <a:normAutofit fontScale="87500"/>
          </a:bodyPr>
          <a:lstStyle/>
          <a:p>
            <a:pPr>
              <a:lnSpc>
                <a:spcPct val="120000"/>
              </a:lnSpc>
            </a:pPr>
            <a:r>
              <a:rPr lang="en-US" sz="1575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3" name="文本框 92"/>
          <p:cNvSpPr txBox="1"/>
          <p:nvPr>
            <p:custDataLst>
              <p:tags r:id="rId9"/>
            </p:custDataLst>
          </p:nvPr>
        </p:nvSpPr>
        <p:spPr>
          <a:xfrm>
            <a:off x="4808538" y="4522788"/>
            <a:ext cx="361950" cy="393700"/>
          </a:xfrm>
          <a:prstGeom prst="rect">
            <a:avLst/>
          </a:prstGeom>
          <a:noFill/>
          <a:effectLst/>
        </p:spPr>
        <p:txBody>
          <a:bodyPr vert="horz" wrap="square" tIns="35100" bIns="35100">
            <a:normAutofit fontScale="87500"/>
          </a:bodyPr>
          <a:lstStyle/>
          <a:p>
            <a:pPr>
              <a:lnSpc>
                <a:spcPct val="120000"/>
              </a:lnSpc>
            </a:pPr>
            <a:r>
              <a:rPr lang="en-US" sz="1575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94" name="文本框 93"/>
          <p:cNvSpPr txBox="1"/>
          <p:nvPr>
            <p:custDataLst>
              <p:tags r:id="rId10"/>
            </p:custDataLst>
          </p:nvPr>
        </p:nvSpPr>
        <p:spPr>
          <a:xfrm>
            <a:off x="3790950" y="3154363"/>
            <a:ext cx="361950" cy="393700"/>
          </a:xfrm>
          <a:prstGeom prst="rect">
            <a:avLst/>
          </a:prstGeom>
          <a:noFill/>
          <a:effectLst/>
        </p:spPr>
        <p:txBody>
          <a:bodyPr vert="horz" wrap="square" tIns="35100" bIns="35100">
            <a:normAutofit fontScale="87500"/>
          </a:bodyPr>
          <a:lstStyle/>
          <a:p>
            <a:pPr>
              <a:lnSpc>
                <a:spcPct val="120000"/>
              </a:lnSpc>
            </a:pPr>
            <a:r>
              <a:rPr lang="en-US" sz="1575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95" name="文本框 94"/>
          <p:cNvSpPr txBox="1"/>
          <p:nvPr>
            <p:custDataLst>
              <p:tags r:id="rId11"/>
            </p:custDataLst>
          </p:nvPr>
        </p:nvSpPr>
        <p:spPr>
          <a:xfrm>
            <a:off x="6464300" y="2484438"/>
            <a:ext cx="2679700" cy="498475"/>
          </a:xfrm>
          <a:prstGeom prst="rect">
            <a:avLst/>
          </a:prstGeom>
          <a:noFill/>
        </p:spPr>
        <p:txBody>
          <a:bodyPr wrap="square" lIns="67500" tIns="0" rIns="67500" bIns="35100" anchor="t">
            <a:noAutofit/>
          </a:bodyPr>
          <a:lstStyle/>
          <a:p>
            <a:pPr>
              <a:lnSpc>
                <a:spcPct val="120000"/>
              </a:lnSpc>
              <a:buClr>
                <a:srgbClr val="E7E6E6"/>
              </a:buClr>
            </a:pPr>
            <a:r>
              <a:rPr lang="en-US" altLang="zh-CN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找物质转化关系和方法</a:t>
            </a:r>
            <a:endParaRPr lang="zh-CN" altLang="en-US" sz="2800" spc="150" noProof="1">
              <a:solidFill>
                <a:srgbClr val="3498DB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E7E6E6"/>
              </a:buClr>
            </a:pPr>
            <a:endParaRPr lang="zh-CN" altLang="en-US" sz="2800" spc="150" noProof="1">
              <a:solidFill>
                <a:srgbClr val="3498DB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12"/>
            </p:custDataLst>
          </p:nvPr>
        </p:nvSpPr>
        <p:spPr>
          <a:xfrm>
            <a:off x="2817813" y="1379538"/>
            <a:ext cx="1990725" cy="376238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b="1" spc="300" noProof="1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物质性质</a:t>
            </a:r>
          </a:p>
        </p:txBody>
      </p:sp>
      <p:sp>
        <p:nvSpPr>
          <p:cNvPr id="97" name="文本框 96"/>
          <p:cNvSpPr txBox="1"/>
          <p:nvPr>
            <p:custDataLst>
              <p:tags r:id="rId13"/>
            </p:custDataLst>
          </p:nvPr>
        </p:nvSpPr>
        <p:spPr>
          <a:xfrm>
            <a:off x="1104900" y="1755775"/>
            <a:ext cx="2938145" cy="1139190"/>
          </a:xfrm>
          <a:prstGeom prst="rect">
            <a:avLst/>
          </a:prstGeom>
          <a:noFill/>
        </p:spPr>
        <p:txBody>
          <a:bodyPr wrap="square" lIns="67500" tIns="0" rIns="67500" bIns="35100" anchor="t">
            <a:noAutofit/>
          </a:bodyPr>
          <a:lstStyle/>
          <a:p>
            <a:pPr algn="l">
              <a:lnSpc>
                <a:spcPct val="120000"/>
              </a:lnSpc>
              <a:buClr>
                <a:srgbClr val="E7E6E6"/>
              </a:buClr>
            </a:pPr>
            <a:r>
              <a:rPr lang="en-US" altLang="zh-CN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各类物质的主要</a:t>
            </a:r>
          </a:p>
          <a:p>
            <a:pPr algn="l">
              <a:lnSpc>
                <a:spcPct val="120000"/>
              </a:lnSpc>
              <a:buClr>
                <a:srgbClr val="E7E6E6"/>
              </a:buClr>
            </a:pPr>
            <a:r>
              <a:rPr lang="zh-CN" altLang="en-US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性质</a:t>
            </a:r>
            <a:endParaRPr lang="zh-CN" altLang="en-US" sz="2800" spc="150" noProof="1">
              <a:solidFill>
                <a:srgbClr val="1F74AD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  <a:buClr>
                <a:srgbClr val="E7E6E6"/>
              </a:buClr>
            </a:pPr>
            <a:endParaRPr lang="zh-CN" altLang="en-US" sz="2800" spc="150" noProof="1">
              <a:solidFill>
                <a:srgbClr val="1F74AD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98" name="文本框 97"/>
          <p:cNvSpPr txBox="1"/>
          <p:nvPr>
            <p:custDataLst>
              <p:tags r:id="rId14"/>
            </p:custDataLst>
          </p:nvPr>
        </p:nvSpPr>
        <p:spPr>
          <a:xfrm>
            <a:off x="6234113" y="4522788"/>
            <a:ext cx="1990725" cy="376238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noProof="1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生成盐</a:t>
            </a:r>
          </a:p>
        </p:txBody>
      </p:sp>
      <p:sp>
        <p:nvSpPr>
          <p:cNvPr id="99" name="文本框 98"/>
          <p:cNvSpPr txBox="1"/>
          <p:nvPr>
            <p:custDataLst>
              <p:tags r:id="rId15"/>
            </p:custDataLst>
          </p:nvPr>
        </p:nvSpPr>
        <p:spPr>
          <a:xfrm>
            <a:off x="5592763" y="4799013"/>
            <a:ext cx="3338513" cy="498475"/>
          </a:xfrm>
          <a:prstGeom prst="rect">
            <a:avLst/>
          </a:prstGeom>
          <a:noFill/>
        </p:spPr>
        <p:txBody>
          <a:bodyPr wrap="square" lIns="67500" tIns="0" rIns="67500" bIns="35100" anchor="t">
            <a:noAutofit/>
          </a:bodyPr>
          <a:lstStyle/>
          <a:p>
            <a:pPr>
              <a:lnSpc>
                <a:spcPct val="120000"/>
              </a:lnSpc>
              <a:buClr>
                <a:srgbClr val="E7E6E6"/>
              </a:buClr>
            </a:pPr>
            <a:r>
              <a:rPr lang="en-US" altLang="zh-CN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生成盐的方法及反应条件</a:t>
            </a:r>
            <a:endParaRPr lang="zh-CN" altLang="en-US" sz="2800" spc="150" noProof="1">
              <a:solidFill>
                <a:srgbClr val="1AA3AA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rgbClr val="E7E6E6"/>
              </a:buClr>
            </a:pPr>
            <a:endParaRPr lang="zh-CN" altLang="en-US" sz="2800" spc="150" noProof="1">
              <a:solidFill>
                <a:srgbClr val="1AA3AA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00" name="文本框 99"/>
          <p:cNvSpPr txBox="1"/>
          <p:nvPr>
            <p:custDataLst>
              <p:tags r:id="rId16"/>
            </p:custDataLst>
          </p:nvPr>
        </p:nvSpPr>
        <p:spPr>
          <a:xfrm>
            <a:off x="1111250" y="3689350"/>
            <a:ext cx="2608263" cy="425450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b="1" spc="300" noProof="1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基本反应类型</a:t>
            </a:r>
          </a:p>
        </p:txBody>
      </p:sp>
      <p:sp>
        <p:nvSpPr>
          <p:cNvPr id="101" name="文本框 100"/>
          <p:cNvSpPr txBox="1"/>
          <p:nvPr>
            <p:custDataLst>
              <p:tags r:id="rId17"/>
            </p:custDataLst>
          </p:nvPr>
        </p:nvSpPr>
        <p:spPr>
          <a:xfrm>
            <a:off x="1104900" y="4229100"/>
            <a:ext cx="2938463" cy="498475"/>
          </a:xfrm>
          <a:prstGeom prst="rect">
            <a:avLst/>
          </a:prstGeom>
          <a:noFill/>
        </p:spPr>
        <p:txBody>
          <a:bodyPr wrap="square" lIns="67500" tIns="0" rIns="67500" bIns="35100" anchor="t">
            <a:noAutofit/>
          </a:bodyPr>
          <a:lstStyle/>
          <a:p>
            <a:pPr algn="r">
              <a:lnSpc>
                <a:spcPct val="120000"/>
              </a:lnSpc>
              <a:buClr>
                <a:srgbClr val="E7E6E6"/>
              </a:buClr>
            </a:pPr>
            <a:r>
              <a:rPr lang="en-US" altLang="zh-CN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4.</a:t>
            </a:r>
            <a:r>
              <a:rPr lang="zh-CN" altLang="en-US" sz="2800" b="1" noProof="1">
                <a:solidFill>
                  <a:srgbClr val="FF66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四种基本反应类型再认识八圈图</a:t>
            </a:r>
            <a:endParaRPr lang="zh-CN" altLang="en-US" sz="2800" spc="150" noProof="1">
              <a:solidFill>
                <a:srgbClr val="69A35B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buClr>
                <a:srgbClr val="E7E6E6"/>
              </a:buClr>
            </a:pPr>
            <a:endParaRPr lang="zh-CN" altLang="en-US" sz="2800" spc="150" noProof="1">
              <a:solidFill>
                <a:srgbClr val="1AA3AA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buClr>
                <a:srgbClr val="E7E6E6"/>
              </a:buClr>
            </a:pPr>
            <a:endParaRPr lang="zh-CN" altLang="en-US" sz="2800" spc="150" noProof="1">
              <a:solidFill>
                <a:srgbClr val="1AA3AA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02" name="文本框 101"/>
          <p:cNvSpPr txBox="1"/>
          <p:nvPr>
            <p:custDataLst>
              <p:tags r:id="rId18"/>
            </p:custDataLst>
          </p:nvPr>
        </p:nvSpPr>
        <p:spPr>
          <a:xfrm>
            <a:off x="6102350" y="2089150"/>
            <a:ext cx="1990725" cy="395288"/>
          </a:xfrm>
          <a:prstGeom prst="rect">
            <a:avLst/>
          </a:prstGeom>
          <a:noFill/>
        </p:spPr>
        <p:txBody>
          <a:bodyPr wrap="square" lIns="67500" tIns="35100" rIns="67500" bIns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150" noProof="1">
                <a:latin typeface="Times New Roman" panose="0202060305040502030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物质转化</a:t>
            </a:r>
            <a:endParaRPr lang="zh-CN" altLang="en-US" sz="2800" b="1" spc="150" noProof="1">
              <a:solidFill>
                <a:srgbClr val="3498DB"/>
              </a:solidFill>
              <a:latin typeface="Times New Roman" panose="0202060305040502030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3" name="等腰三角形 102"/>
          <p:cNvSpPr/>
          <p:nvPr>
            <p:custDataLst>
              <p:tags r:id="rId19"/>
            </p:custDataLst>
          </p:nvPr>
        </p:nvSpPr>
        <p:spPr>
          <a:xfrm rot="5400000">
            <a:off x="4981575" y="2044700"/>
            <a:ext cx="946150" cy="660400"/>
          </a:xfrm>
          <a:prstGeom prst="triangl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lnSpc>
                <a:spcPct val="120000"/>
              </a:lnSpc>
            </a:pPr>
            <a:endParaRPr lang="zh-CN" altLang="en-US" sz="1350" strike="noStrike" noProof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>
            <p:custDataLst>
              <p:tags r:id="rId20"/>
            </p:custDataLst>
          </p:nvPr>
        </p:nvSpPr>
        <p:spPr>
          <a:xfrm>
            <a:off x="5124450" y="2178050"/>
            <a:ext cx="361950" cy="393700"/>
          </a:xfrm>
          <a:prstGeom prst="rect">
            <a:avLst/>
          </a:prstGeom>
          <a:noFill/>
          <a:effectLst/>
        </p:spPr>
        <p:txBody>
          <a:bodyPr vert="horz" wrap="square" tIns="35100" bIns="35100">
            <a:normAutofit fontScale="87500"/>
          </a:bodyPr>
          <a:lstStyle/>
          <a:p>
            <a:pPr>
              <a:lnSpc>
                <a:spcPct val="120000"/>
              </a:lnSpc>
            </a:pPr>
            <a:r>
              <a:rPr lang="en-US" sz="1575" noProof="1">
                <a:solidFill>
                  <a:sysClr val="window" lastClr="FFFFFF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5" name="矩形 104"/>
          <p:cNvSpPr/>
          <p:nvPr/>
        </p:nvSpPr>
        <p:spPr>
          <a:xfrm>
            <a:off x="4482147" y="3239770"/>
            <a:ext cx="125539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 fontAlgn="base"/>
            <a:r>
              <a:rPr lang="zh-CN" altLang="en-US" sz="2800" b="1" strike="noStrike" noProof="1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八圈图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748" name="文本框 3"/>
          <p:cNvSpPr txBox="1"/>
          <p:nvPr/>
        </p:nvSpPr>
        <p:spPr>
          <a:xfrm>
            <a:off x="1584325" y="1198563"/>
            <a:ext cx="4963160" cy="1383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除铁锈的试剂是（      ）</a:t>
            </a: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A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、氯化钠溶液        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B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、稀盐酸</a:t>
            </a: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C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、氢氧化钠溶液    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、水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92475" y="2582863"/>
            <a:ext cx="4845050" cy="3046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解析：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铁锈的主要成分是氧化铁（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Fe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,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能与稀盐酸反应生成氯化铁和水，能用作除铁锈的试剂，故正确。</a:t>
            </a:r>
            <a:endParaRPr lang="zh-CN" altLang="en-US" b="1">
              <a:solidFill>
                <a:srgbClr val="262673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氯化钠溶液是盐溶液，能加快铁的锈蚀，氢氧化钠溶液是碱溶液，水是非金属氧化物，都不能用作除铁锈的试剂。</a:t>
            </a:r>
          </a:p>
        </p:txBody>
      </p:sp>
      <p:sp>
        <p:nvSpPr>
          <p:cNvPr id="8" name="矩形 7"/>
          <p:cNvSpPr/>
          <p:nvPr/>
        </p:nvSpPr>
        <p:spPr>
          <a:xfrm>
            <a:off x="4441825" y="999490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354138" y="2582863"/>
            <a:ext cx="1938337" cy="3509962"/>
            <a:chOff x="2133" y="4067"/>
            <a:chExt cx="3051" cy="5529"/>
          </a:xfrm>
        </p:grpSpPr>
        <p:sp>
          <p:nvSpPr>
            <p:cNvPr id="31753" name="Oval 21"/>
            <p:cNvSpPr/>
            <p:nvPr/>
          </p:nvSpPr>
          <p:spPr>
            <a:xfrm>
              <a:off x="3798" y="4193"/>
              <a:ext cx="1342" cy="1105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en-US" altLang="zh-CN" sz="18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31754" name="Oval 21"/>
            <p:cNvSpPr/>
            <p:nvPr/>
          </p:nvSpPr>
          <p:spPr>
            <a:xfrm>
              <a:off x="3842" y="5614"/>
              <a:ext cx="1342" cy="1105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en-US" altLang="zh-CN" sz="18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grpSp>
          <p:nvGrpSpPr>
            <p:cNvPr id="31755" name="组合 8"/>
            <p:cNvGrpSpPr/>
            <p:nvPr/>
          </p:nvGrpSpPr>
          <p:grpSpPr>
            <a:xfrm>
              <a:off x="2133" y="4067"/>
              <a:ext cx="1341" cy="5529"/>
              <a:chOff x="3798" y="1090"/>
              <a:chExt cx="1586" cy="8505"/>
            </a:xfrm>
          </p:grpSpPr>
          <p:sp>
            <p:nvSpPr>
              <p:cNvPr id="31756" name="Oval 20"/>
              <p:cNvSpPr/>
              <p:nvPr/>
            </p:nvSpPr>
            <p:spPr>
              <a:xfrm>
                <a:off x="3798" y="7895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1757" name="Oval 21"/>
              <p:cNvSpPr/>
              <p:nvPr/>
            </p:nvSpPr>
            <p:spPr>
              <a:xfrm>
                <a:off x="3798" y="5628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1758" name="Oval 22"/>
              <p:cNvSpPr/>
              <p:nvPr/>
            </p:nvSpPr>
            <p:spPr>
              <a:xfrm>
                <a:off x="3798" y="3360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Fe</a:t>
                </a:r>
                <a:r>
                  <a:rPr lang="en-US" altLang="zh-CN" sz="1800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sz="18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O</a:t>
                </a:r>
                <a:r>
                  <a:rPr lang="en-US" altLang="zh-CN" sz="1800" baseline="-250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3</a:t>
                </a:r>
              </a:p>
            </p:txBody>
          </p:sp>
          <p:sp>
            <p:nvSpPr>
              <p:cNvPr id="31759" name="Oval 23"/>
              <p:cNvSpPr/>
              <p:nvPr/>
            </p:nvSpPr>
            <p:spPr>
              <a:xfrm>
                <a:off x="3798" y="1090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1760" name="Line 24"/>
              <p:cNvSpPr/>
              <p:nvPr/>
            </p:nvSpPr>
            <p:spPr>
              <a:xfrm>
                <a:off x="4593" y="2793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61" name="Line 26"/>
              <p:cNvSpPr/>
              <p:nvPr/>
            </p:nvSpPr>
            <p:spPr>
              <a:xfrm>
                <a:off x="4593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62" name="Line 27"/>
              <p:cNvSpPr/>
              <p:nvPr/>
            </p:nvSpPr>
            <p:spPr>
              <a:xfrm>
                <a:off x="4593" y="5060"/>
                <a:ext cx="0" cy="56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63" name="Line 49"/>
              <p:cNvSpPr/>
              <p:nvPr/>
            </p:nvSpPr>
            <p:spPr>
              <a:xfrm>
                <a:off x="4580" y="2793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64" name="Line 50"/>
              <p:cNvSpPr/>
              <p:nvPr/>
            </p:nvSpPr>
            <p:spPr>
              <a:xfrm>
                <a:off x="4590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65" name="Line 51"/>
              <p:cNvSpPr/>
              <p:nvPr/>
            </p:nvSpPr>
            <p:spPr>
              <a:xfrm>
                <a:off x="4585" y="5060"/>
                <a:ext cx="0" cy="56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grpSp>
          <p:nvGrpSpPr>
            <p:cNvPr id="31766" name="组合 9"/>
            <p:cNvGrpSpPr/>
            <p:nvPr/>
          </p:nvGrpSpPr>
          <p:grpSpPr>
            <a:xfrm>
              <a:off x="3799" y="7018"/>
              <a:ext cx="1342" cy="2579"/>
              <a:chOff x="3798" y="5628"/>
              <a:chExt cx="1587" cy="3967"/>
            </a:xfrm>
          </p:grpSpPr>
          <p:sp>
            <p:nvSpPr>
              <p:cNvPr id="31767" name="Oval 20"/>
              <p:cNvSpPr/>
              <p:nvPr/>
            </p:nvSpPr>
            <p:spPr>
              <a:xfrm>
                <a:off x="3798" y="7895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baseline="-25000" dirty="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1768" name="Oval 21"/>
              <p:cNvSpPr/>
              <p:nvPr/>
            </p:nvSpPr>
            <p:spPr>
              <a:xfrm>
                <a:off x="3798" y="5628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HCl</a:t>
                </a:r>
              </a:p>
            </p:txBody>
          </p:sp>
          <p:sp>
            <p:nvSpPr>
              <p:cNvPr id="31769" name="Line 26"/>
              <p:cNvSpPr/>
              <p:nvPr/>
            </p:nvSpPr>
            <p:spPr>
              <a:xfrm>
                <a:off x="4593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70" name="Line 50"/>
              <p:cNvSpPr/>
              <p:nvPr/>
            </p:nvSpPr>
            <p:spPr>
              <a:xfrm>
                <a:off x="4590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sp>
          <p:nvSpPr>
            <p:cNvPr id="31771" name="Line 50"/>
            <p:cNvSpPr/>
            <p:nvPr/>
          </p:nvSpPr>
          <p:spPr>
            <a:xfrm>
              <a:off x="4442" y="5272"/>
              <a:ext cx="0" cy="3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31772" name="Line 50"/>
            <p:cNvSpPr/>
            <p:nvPr/>
          </p:nvSpPr>
          <p:spPr>
            <a:xfrm>
              <a:off x="4399" y="6719"/>
              <a:ext cx="0" cy="3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cxnSp>
          <p:nvCxnSpPr>
            <p:cNvPr id="20" name="直接连接符 19"/>
            <p:cNvCxnSpPr>
              <a:stCxn id="31758" idx="5"/>
              <a:endCxn id="31768" idx="1"/>
            </p:cNvCxnSpPr>
            <p:nvPr/>
          </p:nvCxnSpPr>
          <p:spPr>
            <a:xfrm>
              <a:off x="3278" y="6486"/>
              <a:ext cx="718" cy="694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320800" y="1631950"/>
            <a:ext cx="4175760" cy="2009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A.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Fe+MnSO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═FeSO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+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Mn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Mg+MnSO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═MgSO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+Mn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C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Mn+2HCl═MnCl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+H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↑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Mn+CuSO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═MnSO</a:t>
            </a:r>
            <a:r>
              <a:rPr lang="zh-CN" altLang="en-US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+Cu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20800" y="1000125"/>
            <a:ext cx="691642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buNone/>
            </a:pPr>
            <a:r>
              <a:rPr lang="zh-CN" altLang="en-US" b="1">
                <a:sym typeface="+mn-ea"/>
              </a:rPr>
              <a:t>已知金属锰在金属活动性顺序中位于铝和锌之间．</a:t>
            </a:r>
          </a:p>
          <a:p>
            <a:pPr>
              <a:buNone/>
            </a:pPr>
            <a:r>
              <a:rPr lang="zh-CN" altLang="en-US" b="1">
                <a:sym typeface="+mn-ea"/>
              </a:rPr>
              <a:t>下列化学反应不能发生的是（　　）</a:t>
            </a:r>
            <a:endParaRPr lang="zh-CN" altLang="en-US" b="1"/>
          </a:p>
        </p:txBody>
      </p:sp>
      <p:sp>
        <p:nvSpPr>
          <p:cNvPr id="5" name="文本框 4"/>
          <p:cNvSpPr txBox="1"/>
          <p:nvPr/>
        </p:nvSpPr>
        <p:spPr>
          <a:xfrm>
            <a:off x="5830570" y="704850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...Al--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Mn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--Zn...(H)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16330" y="3529965"/>
            <a:ext cx="752030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解析：</a:t>
            </a:r>
          </a:p>
          <a:p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中铁的活动性在锌之后，所以铁的活动性比锰弱，</a:t>
            </a: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和硫酸锰发生反应。</a:t>
            </a:r>
          </a:p>
          <a:p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中镁的活动性在铝之前，所以镁可以和硫酸锰发生</a:t>
            </a:r>
          </a:p>
          <a:p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反应。</a:t>
            </a:r>
          </a:p>
          <a:p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锰的金属活动性在氢之前，所以锰可以和稀盐酸发生反应。</a:t>
            </a:r>
          </a:p>
          <a:p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中锰的活动性在铜之前，所以锰可以和硫酸铜发生反应。</a:t>
            </a:r>
          </a:p>
        </p:txBody>
      </p:sp>
      <p:sp>
        <p:nvSpPr>
          <p:cNvPr id="14" name="矩形 13"/>
          <p:cNvSpPr/>
          <p:nvPr/>
        </p:nvSpPr>
        <p:spPr>
          <a:xfrm>
            <a:off x="5332730" y="1148715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4" grpId="0"/>
      <p:bldP spid="1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文本框 103"/>
          <p:cNvSpPr txBox="1"/>
          <p:nvPr/>
        </p:nvSpPr>
        <p:spPr>
          <a:xfrm>
            <a:off x="1132840" y="923925"/>
            <a:ext cx="72529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某同学在学习了金属及其化合物之间的转化规律后，绘制了可以通过一步反应制取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MgSO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的思维导图，其中所选用的物质错误的是（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    ）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2032000" y="2654935"/>
          <a:ext cx="0" cy="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b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6"/>
          <a:stretch>
            <a:fillRect/>
          </a:stretch>
        </p:blipFill>
        <p:spPr>
          <a:xfrm>
            <a:off x="5995670" y="1753870"/>
            <a:ext cx="2548255" cy="253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306830" y="2122805"/>
            <a:ext cx="46888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A.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①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—Mg        B.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②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—MgCl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C.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③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—H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   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D.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④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—Mg(OH)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</a:p>
        </p:txBody>
      </p:sp>
      <p:sp>
        <p:nvSpPr>
          <p:cNvPr id="15" name="矩形 14"/>
          <p:cNvSpPr/>
          <p:nvPr/>
        </p:nvSpPr>
        <p:spPr>
          <a:xfrm>
            <a:off x="5006975" y="147891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40130" y="2880995"/>
            <a:ext cx="4863465" cy="3784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A、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Mg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可以与盐溶液反应生成硫酸镁：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Mg  +CuSO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=MgSO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+Cu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正确； </a:t>
            </a:r>
          </a:p>
          <a:p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B、碱溶液与氯化镁反应生成氢氧化镁，不能生成硫酸镁，错误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； </a:t>
            </a:r>
          </a:p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C、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MgO+H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=MgSO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O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金属氧化物氧化镁能与硫酸反应生成硫酸镁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正确； </a:t>
            </a:r>
          </a:p>
          <a:p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D、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Mg(OH)</a:t>
            </a:r>
            <a:r>
              <a:rPr lang="en-US" altLang="zh-CN" sz="2000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+H</a:t>
            </a:r>
            <a:r>
              <a:rPr lang="en-US" altLang="zh-CN" sz="2000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2000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=MgSO</a:t>
            </a:r>
            <a:r>
              <a:rPr lang="en-US" altLang="zh-CN" sz="2000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+2H</a:t>
            </a:r>
            <a:r>
              <a:rPr lang="en-US" altLang="zh-CN" sz="2000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</a:t>
            </a:r>
            <a:endParaRPr lang="zh-CN" altLang="en-US" b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硫酸能与碱氢氧化镁反应生成硫酸镁，正确。</a:t>
            </a:r>
          </a:p>
        </p:txBody>
      </p:sp>
      <p:graphicFrame>
        <p:nvGraphicFramePr>
          <p:cNvPr id="13" name="对象 12"/>
          <p:cNvGraphicFramePr/>
          <p:nvPr/>
        </p:nvGraphicFramePr>
        <p:xfrm>
          <a:off x="5995670" y="4212590"/>
          <a:ext cx="2548890" cy="2629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r:id="rId7" imgW="6410325" imgH="6086475" progId="Paint.Picture">
                  <p:embed/>
                </p:oleObj>
              </mc:Choice>
              <mc:Fallback>
                <p:oleObj r:id="rId7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95670" y="4212590"/>
                        <a:ext cx="2548890" cy="2629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1" grpId="0" bldLvl="0" animBg="1"/>
      <p:bldP spid="11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212590" y="2661920"/>
            <a:ext cx="4645660" cy="2676525"/>
            <a:chOff x="6903" y="4352"/>
            <a:chExt cx="7316" cy="4215"/>
          </a:xfrm>
        </p:grpSpPr>
        <p:sp>
          <p:nvSpPr>
            <p:cNvPr id="7" name="文本框 6"/>
            <p:cNvSpPr txBox="1"/>
            <p:nvPr/>
          </p:nvSpPr>
          <p:spPr>
            <a:xfrm>
              <a:off x="6903" y="4352"/>
              <a:ext cx="7316" cy="421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r>
                <a:rPr lang="zh-CN" altLang="en-US" b="1">
                  <a:latin typeface="Times New Roman" panose="02020603050405020304" charset="0"/>
                  <a:cs typeface="Times New Roman" panose="02020603050405020304" charset="0"/>
                </a:rPr>
                <a:t>、碳酸钙是不溶于水的含氧酸盐，既可以高温下分解生成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</a:rPr>
                <a:t>CO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</a:rPr>
                <a:t>,</a:t>
              </a:r>
              <a:r>
                <a:rPr lang="zh-CN" altLang="en-US" b="1">
                  <a:latin typeface="Times New Roman" panose="02020603050405020304" charset="0"/>
                  <a:cs typeface="Times New Roman" panose="02020603050405020304" charset="0"/>
                </a:rPr>
                <a:t>又可以与盐酸反应产生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</a:rPr>
                <a:t>CO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b="1">
                  <a:latin typeface="Times New Roman" panose="02020603050405020304" charset="0"/>
                  <a:cs typeface="Times New Roman" panose="02020603050405020304" charset="0"/>
                </a:rPr>
                <a:t>，故A选项错误；</a:t>
              </a:r>
            </a:p>
            <a:p>
              <a:endParaRPr lang="zh-CN" altLang="en-US" b="1"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CaCO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+2HCl=CaCl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+H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O+CO</a:t>
              </a:r>
              <a:r>
                <a:rPr lang="en-US" altLang="zh-CN" b="1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↑</a:t>
              </a:r>
              <a:endParaRPr lang="zh-CN" altLang="en-US" b="1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zh-CN" altLang="en-US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pic>
          <p:nvPicPr>
            <p:cNvPr id="11" name="61704547-3176-4FA0-AAD0-7DF1A1D1964B-2" descr="C:/Users/cong/AppData/Local/Temp/qt_temp.P11852qt_temp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03" y="6608"/>
              <a:ext cx="5265" cy="780"/>
            </a:xfrm>
            <a:prstGeom prst="rect">
              <a:avLst/>
            </a:prstGeom>
          </p:spPr>
        </p:pic>
      </p:grpSp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81405" y="1276350"/>
            <a:ext cx="76581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b="1"/>
              <a:t>   </a:t>
            </a:r>
            <a:r>
              <a:rPr lang="zh-CN" altLang="en-US" b="1"/>
              <a:t>下列物质的变化中，只有加酸才能一步实现的是</a:t>
            </a:r>
            <a:r>
              <a:rPr lang="en-US" altLang="zh-CN" b="1"/>
              <a:t>(       )</a:t>
            </a:r>
            <a:endParaRPr lang="zh-CN" altLang="en-US" b="1"/>
          </a:p>
        </p:txBody>
      </p:sp>
      <p:graphicFrame>
        <p:nvGraphicFramePr>
          <p:cNvPr id="13" name="对象 12"/>
          <p:cNvGraphicFramePr/>
          <p:nvPr/>
        </p:nvGraphicFramePr>
        <p:xfrm>
          <a:off x="1153160" y="2651760"/>
          <a:ext cx="3009265" cy="376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r:id="rId7" imgW="6410325" imgH="6086475" progId="Paint.Picture">
                  <p:embed/>
                </p:oleObj>
              </mc:Choice>
              <mc:Fallback>
                <p:oleObj r:id="rId7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3160" y="2651760"/>
                        <a:ext cx="3009265" cy="3769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7684770" y="1167130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51560" y="1693545"/>
            <a:ext cx="76619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A.CaCO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→CO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       B.Zn→ZnSO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 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C.CuO→CuCl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        D.KOH→KCl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162425" y="2651760"/>
            <a:ext cx="4380865" cy="19380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、由于锌的活动性较强，能与硫酸、硫酸铜溶液等发生反应而得到硫酸锌，故B选项错误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Zn+H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=ZnSO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↑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Zn+CuSO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=ZnSO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+Cu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62425" y="2651760"/>
            <a:ext cx="4380230" cy="1568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C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、氧化铜是碱性氧化物只有与盐酸反应可生成氯化铜，故C选项正确；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CuO+2HCl=CuCl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O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62425" y="2661920"/>
            <a:ext cx="4695190" cy="1938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D、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KOH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是可溶性的碱，可与稀盐酸和氯化镁等物质反应生成氯化钾，故D选项错误。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KOH+HCl=KCl+H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O</a:t>
            </a:r>
          </a:p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2KOH+MgCl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=2KCl+Mg(OH)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↓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5" grpId="2"/>
      <p:bldP spid="8" grpId="0" bldLvl="0" animBg="1"/>
      <p:bldP spid="8" grpId="1" animBg="1"/>
      <p:bldP spid="8" grpId="2" bldLvl="0" animBg="1"/>
      <p:bldP spid="9" grpId="0" bldLvl="0" animBg="1"/>
      <p:bldP spid="9" grpId="1" animBg="1"/>
      <p:bldP spid="9" grpId="2" bldLvl="0" animBg="1"/>
      <p:bldP spid="10" grpId="0" bldLvl="0" animBg="1"/>
      <p:bldP spid="10" grpId="1" animBg="1"/>
      <p:bldP spid="10" grpId="2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文本框 2"/>
          <p:cNvSpPr txBox="1"/>
          <p:nvPr/>
        </p:nvSpPr>
        <p:spPr>
          <a:xfrm>
            <a:off x="1311275" y="876300"/>
            <a:ext cx="6888163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latin typeface="Times New Roman" panose="02020603050405020304" charset="0"/>
                <a:ea typeface="楷体" panose="02010609060101010101" pitchFamily="49" charset="-122"/>
              </a:rPr>
              <a:t>    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小明同学归纳总结了初中所学稀硫酸的化学性质，并用</a:t>
            </a:r>
            <a:r>
              <a:rPr lang="en-US" altLang="zh-CN" b="1">
                <a:latin typeface="Times New Roman" panose="02020603050405020304" charset="0"/>
                <a:ea typeface="楷体" panose="02010609060101010101" pitchFamily="49" charset="-122"/>
              </a:rPr>
              <a:t>H</a:t>
            </a:r>
            <a:r>
              <a:rPr lang="en-US" altLang="zh-CN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en-US" altLang="zh-CN" b="1">
                <a:latin typeface="Times New Roman" panose="02020603050405020304" charset="0"/>
                <a:ea typeface="楷体" panose="02010609060101010101" pitchFamily="49" charset="-122"/>
              </a:rPr>
              <a:t>SO</a:t>
            </a:r>
            <a:r>
              <a:rPr lang="en-US" altLang="zh-CN" b="1" baseline="-25000">
                <a:latin typeface="Times New Roman" panose="02020603050405020304" charset="0"/>
                <a:ea typeface="楷体" panose="02010609060101010101" pitchFamily="49" charset="-122"/>
              </a:rPr>
              <a:t>4</a:t>
            </a:r>
            <a:r>
              <a:rPr lang="en-US" altLang="zh-CN" b="1">
                <a:latin typeface="Times New Roman" panose="02020603050405020304" charset="0"/>
                <a:ea typeface="楷体" panose="02010609060101010101" pitchFamily="49" charset="-122"/>
              </a:rPr>
              <a:t>+X→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盐</a:t>
            </a:r>
            <a:r>
              <a:rPr lang="en-US" altLang="zh-CN" b="1">
                <a:latin typeface="Times New Roman" panose="02020603050405020304" charset="0"/>
                <a:ea typeface="楷体" panose="02010609060101010101" pitchFamily="49" charset="-122"/>
              </a:rPr>
              <a:t>+Y”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这种表达式进行整理，下列小明的观点错误的是（       ）</a:t>
            </a:r>
          </a:p>
          <a:p>
            <a:endParaRPr lang="zh-CN" altLang="en-US" b="1">
              <a:latin typeface="Times New Roman" panose="02020603050405020304" charset="0"/>
              <a:ea typeface="楷体" panose="02010609060101010101" pitchFamily="49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371600" y="2066925"/>
          <a:ext cx="6399213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9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选项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的物质类别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观点描述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金属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若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Cu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，则反应能够发生</a:t>
                      </a:r>
                      <a:endParaRPr lang="en-US" altLang="zh-CN">
                        <a:latin typeface="Times New Roman" panose="02020603050405020304" charset="0"/>
                        <a:ea typeface="楷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碱性氧化物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若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MgO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，则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Y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H</a:t>
                      </a:r>
                      <a:r>
                        <a:rPr lang="en-US" altLang="zh-CN" baseline="-25000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若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NaOH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，则盐为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Na</a:t>
                      </a:r>
                      <a:r>
                        <a:rPr lang="en-US" altLang="zh-CN" baseline="-25000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SO</a:t>
                      </a:r>
                      <a:r>
                        <a:rPr lang="en-US" altLang="zh-CN" baseline="-25000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</a:rPr>
                        <a:t>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若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为</a:t>
                      </a:r>
                      <a:r>
                        <a:rPr lang="en-US" altLang="zh-CN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BaCl</a:t>
                      </a:r>
                      <a:r>
                        <a:rPr lang="en-US" altLang="zh-CN" baseline="-25000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zh-CN" altLang="en-US">
                          <a:latin typeface="Times New Roman" panose="02020603050405020304" charset="0"/>
                          <a:ea typeface="楷体" panose="02010609060101010101" pitchFamily="49" charset="-122"/>
                          <a:cs typeface="Times New Roman" panose="02020603050405020304" charset="0"/>
                        </a:rPr>
                        <a:t>，则生成白色沉淀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6791325" y="2098675"/>
            <a:ext cx="1936750" cy="3509963"/>
            <a:chOff x="6992" y="3728"/>
            <a:chExt cx="3050" cy="5528"/>
          </a:xfrm>
        </p:grpSpPr>
        <p:grpSp>
          <p:nvGrpSpPr>
            <p:cNvPr id="33824" name="组合 20"/>
            <p:cNvGrpSpPr/>
            <p:nvPr/>
          </p:nvGrpSpPr>
          <p:grpSpPr>
            <a:xfrm>
              <a:off x="6992" y="3728"/>
              <a:ext cx="3051" cy="5529"/>
              <a:chOff x="2133" y="4067"/>
              <a:chExt cx="3051" cy="5529"/>
            </a:xfrm>
          </p:grpSpPr>
          <p:sp>
            <p:nvSpPr>
              <p:cNvPr id="33825" name="Oval 21"/>
              <p:cNvSpPr/>
              <p:nvPr/>
            </p:nvSpPr>
            <p:spPr>
              <a:xfrm>
                <a:off x="3798" y="4193"/>
                <a:ext cx="1342" cy="1105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826" name="Oval 21"/>
              <p:cNvSpPr/>
              <p:nvPr/>
            </p:nvSpPr>
            <p:spPr>
              <a:xfrm>
                <a:off x="3842" y="5614"/>
                <a:ext cx="1342" cy="1105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3827" name="组合 8"/>
              <p:cNvGrpSpPr/>
              <p:nvPr/>
            </p:nvGrpSpPr>
            <p:grpSpPr>
              <a:xfrm>
                <a:off x="2133" y="4067"/>
                <a:ext cx="1341" cy="5529"/>
                <a:chOff x="3798" y="1090"/>
                <a:chExt cx="1586" cy="8505"/>
              </a:xfrm>
            </p:grpSpPr>
            <p:sp>
              <p:nvSpPr>
                <p:cNvPr id="33828" name="Oval 20"/>
                <p:cNvSpPr/>
                <p:nvPr/>
              </p:nvSpPr>
              <p:spPr>
                <a:xfrm>
                  <a:off x="3798" y="7895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829" name="Oval 21"/>
                <p:cNvSpPr/>
                <p:nvPr/>
              </p:nvSpPr>
              <p:spPr>
                <a:xfrm>
                  <a:off x="3798" y="5628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830" name="Oval 22"/>
                <p:cNvSpPr/>
                <p:nvPr/>
              </p:nvSpPr>
              <p:spPr>
                <a:xfrm>
                  <a:off x="3798" y="3360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831" name="Oval 23"/>
                <p:cNvSpPr/>
                <p:nvPr/>
              </p:nvSpPr>
              <p:spPr>
                <a:xfrm>
                  <a:off x="3798" y="1090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832" name="Line 24"/>
                <p:cNvSpPr/>
                <p:nvPr/>
              </p:nvSpPr>
              <p:spPr>
                <a:xfrm>
                  <a:off x="4593" y="2793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33" name="Line 26"/>
                <p:cNvSpPr/>
                <p:nvPr/>
              </p:nvSpPr>
              <p:spPr>
                <a:xfrm>
                  <a:off x="4593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34" name="Line 27"/>
                <p:cNvSpPr/>
                <p:nvPr/>
              </p:nvSpPr>
              <p:spPr>
                <a:xfrm>
                  <a:off x="4593" y="5060"/>
                  <a:ext cx="0" cy="568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35" name="Line 49"/>
                <p:cNvSpPr/>
                <p:nvPr/>
              </p:nvSpPr>
              <p:spPr>
                <a:xfrm>
                  <a:off x="4580" y="2793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36" name="Line 50"/>
                <p:cNvSpPr/>
                <p:nvPr/>
              </p:nvSpPr>
              <p:spPr>
                <a:xfrm>
                  <a:off x="4590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37" name="Line 51"/>
                <p:cNvSpPr/>
                <p:nvPr/>
              </p:nvSpPr>
              <p:spPr>
                <a:xfrm>
                  <a:off x="4585" y="5060"/>
                  <a:ext cx="0" cy="568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</p:grpSp>
          <p:grpSp>
            <p:nvGrpSpPr>
              <p:cNvPr id="33838" name="组合 9"/>
              <p:cNvGrpSpPr/>
              <p:nvPr/>
            </p:nvGrpSpPr>
            <p:grpSpPr>
              <a:xfrm>
                <a:off x="3799" y="7018"/>
                <a:ext cx="1342" cy="2579"/>
                <a:chOff x="3798" y="5628"/>
                <a:chExt cx="1587" cy="3967"/>
              </a:xfrm>
            </p:grpSpPr>
            <p:sp>
              <p:nvSpPr>
                <p:cNvPr id="33839" name="Oval 20"/>
                <p:cNvSpPr/>
                <p:nvPr/>
              </p:nvSpPr>
              <p:spPr>
                <a:xfrm>
                  <a:off x="3798" y="7895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840" name="Oval 21"/>
                <p:cNvSpPr/>
                <p:nvPr/>
              </p:nvSpPr>
              <p:spPr>
                <a:xfrm>
                  <a:off x="3798" y="5628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altLang="zh-CN" sz="180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H</a:t>
                  </a:r>
                  <a:r>
                    <a:rPr lang="en-US" altLang="zh-CN" sz="1800" baseline="-2500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2</a:t>
                  </a:r>
                  <a:r>
                    <a:rPr lang="en-US" altLang="zh-CN" sz="180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SO</a:t>
                  </a:r>
                  <a:r>
                    <a:rPr lang="en-US" altLang="zh-CN" sz="1800" baseline="-2500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4</a:t>
                  </a:r>
                </a:p>
              </p:txBody>
            </p:sp>
            <p:sp>
              <p:nvSpPr>
                <p:cNvPr id="33841" name="Line 26"/>
                <p:cNvSpPr/>
                <p:nvPr/>
              </p:nvSpPr>
              <p:spPr>
                <a:xfrm>
                  <a:off x="4593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3842" name="Line 50"/>
                <p:cNvSpPr/>
                <p:nvPr/>
              </p:nvSpPr>
              <p:spPr>
                <a:xfrm>
                  <a:off x="4590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</p:grpSp>
          <p:sp>
            <p:nvSpPr>
              <p:cNvPr id="33843" name="Line 50"/>
              <p:cNvSpPr/>
              <p:nvPr/>
            </p:nvSpPr>
            <p:spPr>
              <a:xfrm>
                <a:off x="4443" y="5272"/>
                <a:ext cx="0" cy="36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3844" name="Line 50"/>
              <p:cNvSpPr/>
              <p:nvPr/>
            </p:nvSpPr>
            <p:spPr>
              <a:xfrm>
                <a:off x="4400" y="6719"/>
                <a:ext cx="0" cy="36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cxnSp>
            <p:nvCxnSpPr>
              <p:cNvPr id="20" name="直接连接符 19"/>
              <p:cNvCxnSpPr>
                <a:stCxn id="33830" idx="5"/>
                <a:endCxn id="33840" idx="1"/>
              </p:cNvCxnSpPr>
              <p:nvPr/>
            </p:nvCxnSpPr>
            <p:spPr>
              <a:xfrm>
                <a:off x="3278" y="6486"/>
                <a:ext cx="718" cy="69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33846" name="文本框 6"/>
            <p:cNvSpPr txBox="1"/>
            <p:nvPr/>
          </p:nvSpPr>
          <p:spPr>
            <a:xfrm>
              <a:off x="7248" y="4042"/>
              <a:ext cx="1134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金属</a:t>
              </a:r>
            </a:p>
          </p:txBody>
        </p:sp>
        <p:sp>
          <p:nvSpPr>
            <p:cNvPr id="33847" name="文本框 7"/>
            <p:cNvSpPr txBox="1"/>
            <p:nvPr/>
          </p:nvSpPr>
          <p:spPr>
            <a:xfrm>
              <a:off x="7063" y="5298"/>
              <a:ext cx="113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碱性</a:t>
              </a:r>
            </a:p>
            <a:p>
              <a:r>
                <a:rPr lang="zh-CN" altLang="en-US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氧化物</a:t>
              </a:r>
            </a:p>
          </p:txBody>
        </p:sp>
        <p:sp>
          <p:nvSpPr>
            <p:cNvPr id="33848" name="文本框 18"/>
            <p:cNvSpPr txBox="1"/>
            <p:nvPr/>
          </p:nvSpPr>
          <p:spPr>
            <a:xfrm>
              <a:off x="7269" y="6812"/>
              <a:ext cx="77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latin typeface="楷体" panose="02010609060101010101" pitchFamily="49" charset="-122"/>
                  <a:ea typeface="楷体" panose="02010609060101010101" pitchFamily="49" charset="-122"/>
                </a:rPr>
                <a:t>碱</a:t>
              </a:r>
            </a:p>
          </p:txBody>
        </p:sp>
        <p:sp>
          <p:nvSpPr>
            <p:cNvPr id="33849" name="文本框 21"/>
            <p:cNvSpPr txBox="1"/>
            <p:nvPr/>
          </p:nvSpPr>
          <p:spPr>
            <a:xfrm>
              <a:off x="7243" y="8368"/>
              <a:ext cx="77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latin typeface="楷体" panose="02010609060101010101" pitchFamily="49" charset="-122"/>
                  <a:ea typeface="楷体" panose="02010609060101010101" pitchFamily="49" charset="-122"/>
                </a:rPr>
                <a:t>盐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263650" y="3751263"/>
            <a:ext cx="5995988" cy="2860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解析：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选项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Cu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为氢后金属，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不能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与稀硫酸反应。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中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MgO+H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=MgSO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+H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中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2NaOH+H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=Na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+2H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中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BaCl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+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H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SO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 =BaSO</a:t>
            </a:r>
            <a:r>
              <a:rPr lang="en-US" altLang="zh-CN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↓+2HCl</a:t>
            </a:r>
          </a:p>
        </p:txBody>
      </p:sp>
      <p:sp>
        <p:nvSpPr>
          <p:cNvPr id="28" name="矩形 27"/>
          <p:cNvSpPr/>
          <p:nvPr/>
        </p:nvSpPr>
        <p:spPr>
          <a:xfrm>
            <a:off x="4944109" y="1430019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文本框 99"/>
          <p:cNvSpPr txBox="1"/>
          <p:nvPr/>
        </p:nvSpPr>
        <p:spPr>
          <a:xfrm>
            <a:off x="1168400" y="630238"/>
            <a:ext cx="5043488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90805" indent="-90805"/>
            <a:r>
              <a:rPr lang="en-US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盐酸是实验室常用的试剂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，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也是重要的化工原料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，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茜茜同学归纳出盐酸的五条化学性质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（如图</a:t>
            </a:r>
            <a:r>
              <a:rPr lang="en-US" altLang="zh-CN" sz="2000" b="1">
                <a:latin typeface="Calibri" panose="020F0502020204030204" charset="0"/>
                <a:ea typeface="宋体" panose="02010600030101010101" pitchFamily="2" charset="-122"/>
              </a:rPr>
              <a:t>1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所示，连线表示相互反应）；</a:t>
            </a:r>
            <a:endParaRPr lang="zh-CN" altLang="en-US" sz="2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4820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1301750" y="1681163"/>
            <a:ext cx="2752725" cy="2038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文本框 101"/>
          <p:cNvSpPr txBox="1"/>
          <p:nvPr/>
        </p:nvSpPr>
        <p:spPr>
          <a:xfrm>
            <a:off x="1168400" y="3819525"/>
            <a:ext cx="7180263" cy="2860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90805" indent="-90805"/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请根据图示回答下列问题。</a:t>
            </a:r>
          </a:p>
          <a:p>
            <a:pPr marL="90805" indent="-90805"/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（</a:t>
            </a:r>
            <a:r>
              <a:rPr lang="en-US" altLang="zh-CN" sz="2000" b="1">
                <a:latin typeface="Calibri" panose="020F0502020204030204" charset="0"/>
                <a:ea typeface="宋体" panose="02010600030101010101" pitchFamily="2" charset="-122"/>
              </a:rPr>
              <a:t>1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）如图</a:t>
            </a:r>
            <a:r>
              <a:rPr lang="en-US" altLang="zh-CN" sz="2000" b="1">
                <a:latin typeface="Calibri" panose="020F0502020204030204" charset="0"/>
                <a:ea typeface="宋体" panose="02010600030101010101" pitchFamily="2" charset="-122"/>
              </a:rPr>
              <a:t>1</a:t>
            </a:r>
            <a:r>
              <a:rPr lang="zh-CN" altLang="zh-CN" sz="2000" b="1">
                <a:latin typeface="Calibri" panose="020F0502020204030204" charset="0"/>
                <a:ea typeface="宋体" panose="02010600030101010101" pitchFamily="2" charset="-122"/>
              </a:rPr>
              <a:t>所示。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①若将紫色石蕊溶液滴加到盐酸溶液中，溶液变</a:t>
            </a:r>
            <a:r>
              <a:rPr lang="en-US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______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色。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  <a:hlinkClick r:id="rId4" action="ppaction://hlinksldjump"/>
              </a:rPr>
              <a:t>②B不可能是</a:t>
            </a:r>
            <a:r>
              <a:rPr lang="en-US" altLang="zh-CN" sz="2000" b="1" u="sng">
                <a:latin typeface="宋体" panose="02010600030101010101" pitchFamily="2" charset="-122"/>
                <a:ea typeface="宋体" panose="02010600030101010101" pitchFamily="2" charset="-122"/>
                <a:hlinkClick r:id="rId4" action="ppaction://hlinksldjump"/>
              </a:rPr>
              <a:t>   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  <a:hlinkClick r:id="rId4" action="ppaction://hlinksldjump"/>
              </a:rPr>
              <a:t>（填序号）</a:t>
            </a:r>
            <a:endParaRPr lang="en-US" altLang="zh-CN" sz="2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90805" indent="-90805"/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a. Mg    b. Fe   c. Ag   d. Zn</a:t>
            </a:r>
            <a:endParaRPr lang="zh-CN" altLang="zh-CN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90805" indent="-90805"/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③若C为铁锈，C与盐酸反应的化学方程式是</a:t>
            </a:r>
          </a:p>
          <a:p>
            <a:pPr marL="90805" indent="-90805"/>
            <a:r>
              <a:rPr lang="en-US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_____________________________</a:t>
            </a:r>
            <a:r>
              <a:rPr lang="en-US" altLang="zh-CN" sz="2000" b="1" u="sng">
                <a:latin typeface="宋体" panose="02010600030101010101" pitchFamily="2" charset="-122"/>
                <a:ea typeface="宋体" panose="02010600030101010101" pitchFamily="2" charset="-122"/>
              </a:rPr>
              <a:t>                        </a:t>
            </a:r>
            <a:endParaRPr lang="zh-CN" altLang="zh-CN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90805" indent="-90805"/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④D所表示的物质类别是</a:t>
            </a:r>
            <a:r>
              <a:rPr lang="en-US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___________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</a:p>
          <a:p>
            <a:pPr marL="90805" indent="-90805"/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⑤</a:t>
            </a:r>
            <a:r>
              <a:rPr lang="zh-CN" altLang="zh-CN" sz="2000" b="1">
                <a:latin typeface="Arial" panose="020B0604020202020204" pitchFamily="34" charset="0"/>
                <a:ea typeface="宋体" panose="02010600030101010101" pitchFamily="2" charset="-122"/>
                <a:hlinkClick r:id="rId4" action="ppaction://hlinksldjump"/>
              </a:rPr>
              <a:t>若E为碳酸钠，D与E反应的化学方程式是</a:t>
            </a:r>
            <a:endParaRPr lang="zh-CN" altLang="zh-CN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90805" indent="-90805"/>
            <a:r>
              <a:rPr lang="en-US" altLang="zh-CN" sz="2000" b="1">
                <a:latin typeface="Arial" panose="020B0604020202020204" pitchFamily="34" charset="0"/>
                <a:ea typeface="宋体" panose="02010600030101010101" pitchFamily="2" charset="-122"/>
              </a:rPr>
              <a:t>_____________________________</a:t>
            </a:r>
            <a:r>
              <a:rPr lang="en-US" altLang="zh-CN" sz="2000" b="1" u="sng">
                <a:latin typeface="宋体" panose="02010600030101010101" pitchFamily="2" charset="-122"/>
                <a:ea typeface="宋体" panose="02010600030101010101" pitchFamily="2" charset="-122"/>
              </a:rPr>
              <a:t>                        </a:t>
            </a:r>
            <a:endParaRPr lang="zh-CN" altLang="en-US" sz="2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99615" y="4422775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红</a:t>
            </a:r>
            <a:endParaRPr lang="zh-CN" altLang="en-US" b="1" noProof="1">
              <a:ln w="9525">
                <a:solidFill>
                  <a:srgbClr val="C0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30750" y="4415148"/>
            <a:ext cx="4032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endParaRPr lang="en-US" altLang="zh-CN" b="1" noProof="1">
              <a:ln w="9525">
                <a:solidFill>
                  <a:srgbClr val="C0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7310" y="5267325"/>
            <a:ext cx="3902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Fe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+6HCl=2FeCl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+3H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O</a:t>
            </a:r>
            <a:endParaRPr lang="en-US" altLang="zh-CN" b="1" noProof="1">
              <a:ln w="9525">
                <a:solidFill>
                  <a:srgbClr val="C0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98644" y="5645150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碱</a:t>
            </a:r>
            <a:endParaRPr lang="zh-CN" altLang="en-US" b="1" noProof="1">
              <a:ln w="9525">
                <a:solidFill>
                  <a:srgbClr val="C0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64310" y="6183629"/>
            <a:ext cx="5071738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Na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+Ca(OH)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=2NaOH+CaCO</a:t>
            </a:r>
            <a:r>
              <a:rPr lang="en-US" altLang="zh-CN" b="1" baseline="-25000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b="1" noProof="1">
                <a:ln w="9525">
                  <a:solidFill>
                    <a:srgbClr val="C0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↓</a:t>
            </a:r>
            <a:endParaRPr lang="en-US" altLang="zh-CN" b="1" noProof="1">
              <a:ln w="9525">
                <a:solidFill>
                  <a:srgbClr val="C0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156325" y="663575"/>
            <a:ext cx="1936750" cy="3509963"/>
            <a:chOff x="6992" y="3728"/>
            <a:chExt cx="3050" cy="5528"/>
          </a:xfrm>
        </p:grpSpPr>
        <p:grpSp>
          <p:nvGrpSpPr>
            <p:cNvPr id="34830" name="组合 20"/>
            <p:cNvGrpSpPr/>
            <p:nvPr/>
          </p:nvGrpSpPr>
          <p:grpSpPr>
            <a:xfrm>
              <a:off x="6992" y="3728"/>
              <a:ext cx="3051" cy="5529"/>
              <a:chOff x="2133" y="4067"/>
              <a:chExt cx="3051" cy="5529"/>
            </a:xfrm>
          </p:grpSpPr>
          <p:sp>
            <p:nvSpPr>
              <p:cNvPr id="34831" name="Oval 21"/>
              <p:cNvSpPr/>
              <p:nvPr/>
            </p:nvSpPr>
            <p:spPr>
              <a:xfrm>
                <a:off x="3798" y="4193"/>
                <a:ext cx="1342" cy="1105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832" name="Oval 21"/>
              <p:cNvSpPr/>
              <p:nvPr/>
            </p:nvSpPr>
            <p:spPr>
              <a:xfrm>
                <a:off x="3842" y="5614"/>
                <a:ext cx="1342" cy="1105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endParaRPr lang="en-US" altLang="zh-CN" sz="18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4833" name="组合 10"/>
              <p:cNvGrpSpPr/>
              <p:nvPr/>
            </p:nvGrpSpPr>
            <p:grpSpPr>
              <a:xfrm>
                <a:off x="2133" y="4067"/>
                <a:ext cx="1341" cy="5529"/>
                <a:chOff x="3798" y="1090"/>
                <a:chExt cx="1586" cy="8505"/>
              </a:xfrm>
            </p:grpSpPr>
            <p:sp>
              <p:nvSpPr>
                <p:cNvPr id="34834" name="Oval 20"/>
                <p:cNvSpPr/>
                <p:nvPr/>
              </p:nvSpPr>
              <p:spPr>
                <a:xfrm>
                  <a:off x="3798" y="7895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35" name="Oval 21"/>
                <p:cNvSpPr/>
                <p:nvPr/>
              </p:nvSpPr>
              <p:spPr>
                <a:xfrm>
                  <a:off x="3798" y="5628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36" name="Oval 22"/>
                <p:cNvSpPr/>
                <p:nvPr/>
              </p:nvSpPr>
              <p:spPr>
                <a:xfrm>
                  <a:off x="3798" y="3360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37" name="Oval 23"/>
                <p:cNvSpPr/>
                <p:nvPr/>
              </p:nvSpPr>
              <p:spPr>
                <a:xfrm>
                  <a:off x="3798" y="1090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38" name="Line 24"/>
                <p:cNvSpPr/>
                <p:nvPr/>
              </p:nvSpPr>
              <p:spPr>
                <a:xfrm>
                  <a:off x="4593" y="2793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39" name="Line 26"/>
                <p:cNvSpPr/>
                <p:nvPr/>
              </p:nvSpPr>
              <p:spPr>
                <a:xfrm>
                  <a:off x="4593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40" name="Line 27"/>
                <p:cNvSpPr/>
                <p:nvPr/>
              </p:nvSpPr>
              <p:spPr>
                <a:xfrm>
                  <a:off x="4593" y="5060"/>
                  <a:ext cx="0" cy="568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41" name="Line 49"/>
                <p:cNvSpPr/>
                <p:nvPr/>
              </p:nvSpPr>
              <p:spPr>
                <a:xfrm>
                  <a:off x="4580" y="2793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42" name="Line 50"/>
                <p:cNvSpPr/>
                <p:nvPr/>
              </p:nvSpPr>
              <p:spPr>
                <a:xfrm>
                  <a:off x="4590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43" name="Line 51"/>
                <p:cNvSpPr/>
                <p:nvPr/>
              </p:nvSpPr>
              <p:spPr>
                <a:xfrm>
                  <a:off x="4585" y="5060"/>
                  <a:ext cx="0" cy="568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</p:grpSp>
          <p:grpSp>
            <p:nvGrpSpPr>
              <p:cNvPr id="34844" name="组合 11"/>
              <p:cNvGrpSpPr/>
              <p:nvPr/>
            </p:nvGrpSpPr>
            <p:grpSpPr>
              <a:xfrm>
                <a:off x="3799" y="7018"/>
                <a:ext cx="1342" cy="2579"/>
                <a:chOff x="3798" y="5628"/>
                <a:chExt cx="1587" cy="3967"/>
              </a:xfrm>
            </p:grpSpPr>
            <p:sp>
              <p:nvSpPr>
                <p:cNvPr id="34845" name="Oval 20"/>
                <p:cNvSpPr/>
                <p:nvPr/>
              </p:nvSpPr>
              <p:spPr>
                <a:xfrm>
                  <a:off x="3798" y="7895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46" name="Oval 21"/>
                <p:cNvSpPr/>
                <p:nvPr/>
              </p:nvSpPr>
              <p:spPr>
                <a:xfrm>
                  <a:off x="3798" y="5628"/>
                  <a:ext cx="1587" cy="17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altLang="zh-CN" sz="180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HCl</a:t>
                  </a:r>
                  <a:endPara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47" name="Line 26"/>
                <p:cNvSpPr/>
                <p:nvPr/>
              </p:nvSpPr>
              <p:spPr>
                <a:xfrm>
                  <a:off x="4593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4848" name="Line 50"/>
                <p:cNvSpPr/>
                <p:nvPr/>
              </p:nvSpPr>
              <p:spPr>
                <a:xfrm>
                  <a:off x="4590" y="7328"/>
                  <a:ext cx="0" cy="56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</p:grpSp>
          <p:sp>
            <p:nvSpPr>
              <p:cNvPr id="34849" name="Line 50"/>
              <p:cNvSpPr/>
              <p:nvPr/>
            </p:nvSpPr>
            <p:spPr>
              <a:xfrm>
                <a:off x="4443" y="5272"/>
                <a:ext cx="0" cy="36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4850" name="Line 50"/>
              <p:cNvSpPr/>
              <p:nvPr/>
            </p:nvSpPr>
            <p:spPr>
              <a:xfrm>
                <a:off x="4400" y="6719"/>
                <a:ext cx="0" cy="36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cxnSp>
            <p:nvCxnSpPr>
              <p:cNvPr id="22" name="直接连接符 21"/>
              <p:cNvCxnSpPr>
                <a:stCxn id="34836" idx="5"/>
                <a:endCxn id="34846" idx="1"/>
              </p:cNvCxnSpPr>
              <p:nvPr/>
            </p:nvCxnSpPr>
            <p:spPr>
              <a:xfrm>
                <a:off x="3278" y="6486"/>
                <a:ext cx="718" cy="69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34852" name="文本框 22"/>
            <p:cNvSpPr txBox="1"/>
            <p:nvPr/>
          </p:nvSpPr>
          <p:spPr>
            <a:xfrm>
              <a:off x="7248" y="4042"/>
              <a:ext cx="1134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金属</a:t>
              </a:r>
            </a:p>
          </p:txBody>
        </p:sp>
        <p:sp>
          <p:nvSpPr>
            <p:cNvPr id="34853" name="文本框 24"/>
            <p:cNvSpPr txBox="1"/>
            <p:nvPr/>
          </p:nvSpPr>
          <p:spPr>
            <a:xfrm>
              <a:off x="7063" y="5298"/>
              <a:ext cx="113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碱性</a:t>
              </a:r>
            </a:p>
            <a:p>
              <a:r>
                <a:rPr lang="zh-CN" altLang="en-US" sz="1400" b="1">
                  <a:latin typeface="楷体" panose="02010609060101010101" pitchFamily="49" charset="-122"/>
                  <a:ea typeface="楷体" panose="02010609060101010101" pitchFamily="49" charset="-122"/>
                </a:rPr>
                <a:t>氧化物</a:t>
              </a:r>
            </a:p>
          </p:txBody>
        </p:sp>
        <p:sp>
          <p:nvSpPr>
            <p:cNvPr id="34854" name="文本框 25"/>
            <p:cNvSpPr txBox="1"/>
            <p:nvPr/>
          </p:nvSpPr>
          <p:spPr>
            <a:xfrm>
              <a:off x="7269" y="6812"/>
              <a:ext cx="77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latin typeface="楷体" panose="02010609060101010101" pitchFamily="49" charset="-122"/>
                  <a:ea typeface="楷体" panose="02010609060101010101" pitchFamily="49" charset="-122"/>
                </a:rPr>
                <a:t>碱</a:t>
              </a:r>
            </a:p>
          </p:txBody>
        </p:sp>
        <p:sp>
          <p:nvSpPr>
            <p:cNvPr id="34855" name="文本框 26"/>
            <p:cNvSpPr txBox="1"/>
            <p:nvPr/>
          </p:nvSpPr>
          <p:spPr>
            <a:xfrm>
              <a:off x="7243" y="8368"/>
              <a:ext cx="77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latin typeface="楷体" panose="02010609060101010101" pitchFamily="49" charset="-122"/>
                  <a:ea typeface="楷体" panose="02010609060101010101" pitchFamily="49" charset="-122"/>
                </a:rPr>
                <a:t>盐</a:t>
              </a:r>
            </a:p>
          </p:txBody>
        </p:sp>
      </p:grpSp>
      <p:pic>
        <p:nvPicPr>
          <p:cNvPr id="34856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180975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文本框 1"/>
          <p:cNvSpPr txBox="1"/>
          <p:nvPr/>
        </p:nvSpPr>
        <p:spPr>
          <a:xfrm>
            <a:off x="1276350" y="955675"/>
            <a:ext cx="7346950" cy="2862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下列反应能发生且化学方程式正确的是（         ）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A、CaCO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+Cu(OH)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==Ca(OH)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+CuCO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↓   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B、Cu+H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==CuSO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+H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↑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C、Fe(OH)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+3HCl==FeCl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+3H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O           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D、NaOH+KNO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==KOH+NaNO</a:t>
            </a:r>
            <a:r>
              <a:rPr lang="zh-CN" altLang="en-US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74788" y="3673475"/>
            <a:ext cx="6735762" cy="12001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解析：</a:t>
            </a:r>
          </a:p>
          <a:p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中盐和碱的反应，反应物需要都可溶，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CaCO</a:t>
            </a:r>
            <a:r>
              <a:rPr lang="zh-CN" altLang="en-US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3、</a:t>
            </a:r>
          </a:p>
          <a:p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Cu(OH)</a:t>
            </a:r>
            <a:r>
              <a:rPr lang="zh-CN" altLang="en-US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 都不溶于水，反应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不能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发生。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74788" y="4803775"/>
            <a:ext cx="6637337" cy="1938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中</a:t>
            </a:r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Cu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是氢后金属，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不与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稀硫酸反应。</a:t>
            </a:r>
          </a:p>
          <a:p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是碱和酸生成盐和水，属于复分解反应，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ea typeface="宋体" panose="02010600030101010101" pitchFamily="2" charset="-122"/>
              </a:rPr>
              <a:t>正确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。</a:t>
            </a:r>
          </a:p>
          <a:p>
            <a:r>
              <a:rPr lang="en-US" altLang="zh-CN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是碱和盐反应，生成物必须符合复分解反应条件，但KOH、NaNO</a:t>
            </a:r>
            <a:r>
              <a:rPr lang="zh-CN" altLang="en-US" b="1" baseline="-25000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都是溶于水的物质，该反应</a:t>
            </a:r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不正确</a:t>
            </a:r>
            <a:r>
              <a:rPr lang="zh-CN" altLang="en-US" b="1">
                <a:solidFill>
                  <a:srgbClr val="00B0F0"/>
                </a:solidFill>
                <a:latin typeface="Times New Roman" panose="02020603050405020304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857999" y="956310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5848" name="图片 3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8" grpId="0"/>
      <p:bldP spid="28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文本框 1"/>
          <p:cNvSpPr txBox="1"/>
          <p:nvPr/>
        </p:nvSpPr>
        <p:spPr>
          <a:xfrm>
            <a:off x="1609725" y="1143000"/>
            <a:ext cx="5840413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在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M+N→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盐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水的反应中，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N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不可能是（      ）</a:t>
            </a: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A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HCl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NaOH</a:t>
            </a: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CO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Ca(OH)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endParaRPr lang="en-US" altLang="zh-CN" sz="2800" b="1">
              <a:latin typeface="Times New Roman" panose="02020603050405020304" charset="0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C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H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SO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Fe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O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endParaRPr lang="en-US" altLang="zh-CN" sz="2800" b="1">
              <a:latin typeface="Times New Roman" panose="02020603050405020304" charset="0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AgNO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BaCl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09725" y="3819525"/>
            <a:ext cx="3052763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解析：</a:t>
            </a:r>
          </a:p>
          <a:p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A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是酸</a:t>
            </a:r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+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碱</a:t>
            </a:r>
            <a:endParaRPr lang="en-US" altLang="zh-CN" b="1">
              <a:solidFill>
                <a:srgbClr val="262673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B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是酸性氧化物</a:t>
            </a:r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+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碱</a:t>
            </a:r>
            <a:endParaRPr lang="en-US" altLang="zh-CN" b="1">
              <a:solidFill>
                <a:srgbClr val="262673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C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是酸</a:t>
            </a:r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+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碱性氧化物</a:t>
            </a:r>
          </a:p>
          <a:p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D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是盐</a:t>
            </a:r>
            <a:r>
              <a:rPr lang="en-US" altLang="zh-CN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+</a:t>
            </a:r>
            <a:r>
              <a:rPr lang="zh-CN" altLang="en-US" b="1">
                <a:solidFill>
                  <a:srgbClr val="26267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27688" y="4187825"/>
            <a:ext cx="1406525" cy="15684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盐</a:t>
            </a:r>
            <a:r>
              <a:rPr lang="en-US" altLang="zh-CN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</a:t>
            </a:r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水</a:t>
            </a:r>
            <a:endParaRPr lang="zh-CN" altLang="en-US" b="1" noProof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盐</a:t>
            </a:r>
            <a:r>
              <a:rPr lang="en-US" altLang="zh-CN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</a:t>
            </a:r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水</a:t>
            </a:r>
            <a:endParaRPr lang="zh-CN" altLang="en-US" b="1" noProof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盐</a:t>
            </a:r>
            <a:r>
              <a:rPr lang="en-US" altLang="zh-CN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+</a:t>
            </a:r>
            <a:r>
              <a:rPr lang="zh-CN" altLang="en-US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水</a:t>
            </a:r>
            <a:endParaRPr lang="zh-CN" altLang="en-US" b="1" noProof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两种新盐</a:t>
            </a:r>
            <a:endParaRPr lang="zh-CN" altLang="en-US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3197225" y="4387850"/>
            <a:ext cx="2430463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右箭头 7"/>
          <p:cNvSpPr/>
          <p:nvPr/>
        </p:nvSpPr>
        <p:spPr>
          <a:xfrm>
            <a:off x="4364038" y="4716463"/>
            <a:ext cx="1263650" cy="8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右箭头 9"/>
          <p:cNvSpPr/>
          <p:nvPr/>
        </p:nvSpPr>
        <p:spPr>
          <a:xfrm>
            <a:off x="4513263" y="5121275"/>
            <a:ext cx="1114425" cy="8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右箭头 11"/>
          <p:cNvSpPr/>
          <p:nvPr/>
        </p:nvSpPr>
        <p:spPr>
          <a:xfrm>
            <a:off x="3179763" y="5448300"/>
            <a:ext cx="243205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4" name="矩形 13"/>
          <p:cNvSpPr/>
          <p:nvPr/>
        </p:nvSpPr>
        <p:spPr>
          <a:xfrm>
            <a:off x="2976880" y="1438275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6877" name="图片 3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 bldLvl="0" animBg="1"/>
      <p:bldP spid="7" grpId="1" animBg="1"/>
      <p:bldP spid="8" grpId="0" bldLvl="0" animBg="1"/>
      <p:bldP spid="8" grpId="1" animBg="1"/>
      <p:bldP spid="10" grpId="0" bldLvl="0" animBg="1"/>
      <p:bldP spid="10" grpId="1" animBg="1"/>
      <p:bldP spid="12" grpId="0" bldLvl="0" animBg="1"/>
      <p:bldP spid="12" grpId="1" animBg="1"/>
      <p:bldP spid="14" grpId="0"/>
      <p:bldP spid="14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文本框 1"/>
          <p:cNvSpPr txBox="1"/>
          <p:nvPr/>
        </p:nvSpPr>
        <p:spPr>
          <a:xfrm>
            <a:off x="1076325" y="1095375"/>
            <a:ext cx="7678738" cy="11985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要完成下列转化，通过一步反应不能实现的是（          ）</a:t>
            </a:r>
          </a:p>
          <a:p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    A、Ba(OH)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→BaCl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             B、Fe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O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→Fe</a:t>
            </a:r>
          </a:p>
          <a:p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    C、CuO→Cu(OH)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              D、BaCl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→Ba(NO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r>
              <a:rPr lang="zh-CN" altLang="en-US" b="1">
                <a:latin typeface="Times New Roman" panose="02020603050405020304" charset="0"/>
                <a:ea typeface="楷体" panose="02010609060101010101" pitchFamily="49" charset="-122"/>
              </a:rPr>
              <a:t>)</a:t>
            </a:r>
            <a:r>
              <a:rPr lang="zh-CN" altLang="en-US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14" name="矩形 13"/>
          <p:cNvSpPr/>
          <p:nvPr/>
        </p:nvSpPr>
        <p:spPr>
          <a:xfrm>
            <a:off x="7618094" y="908050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30363" y="2124075"/>
            <a:ext cx="5229225" cy="4779328"/>
            <a:chOff x="2568" y="3345"/>
            <a:chExt cx="8235" cy="7526"/>
          </a:xfrm>
        </p:grpSpPr>
        <p:grpSp>
          <p:nvGrpSpPr>
            <p:cNvPr id="37895" name="组合 12"/>
            <p:cNvGrpSpPr/>
            <p:nvPr/>
          </p:nvGrpSpPr>
          <p:grpSpPr>
            <a:xfrm>
              <a:off x="2589" y="3345"/>
              <a:ext cx="8214" cy="7526"/>
              <a:chOff x="2772" y="3344"/>
              <a:chExt cx="8234" cy="7531"/>
            </a:xfrm>
          </p:grpSpPr>
          <p:sp>
            <p:nvSpPr>
              <p:cNvPr id="37896" name="文本框 4"/>
              <p:cNvSpPr txBox="1"/>
              <p:nvPr/>
            </p:nvSpPr>
            <p:spPr>
              <a:xfrm>
                <a:off x="2798" y="3344"/>
                <a:ext cx="8208" cy="7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zh-CN" altLang="en-US" b="1">
                    <a:solidFill>
                      <a:srgbClr val="262673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解析：</a:t>
                </a:r>
              </a:p>
              <a:p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Ba(OH)</a:t>
                </a:r>
                <a:r>
                  <a:rPr lang="zh-CN" altLang="en-US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+2HCl=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BaCl</a:t>
                </a:r>
                <a:r>
                  <a:rPr lang="zh-CN" altLang="en-US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 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+2H</a:t>
                </a:r>
                <a:r>
                  <a:rPr lang="en-US" altLang="zh-CN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O    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或</a:t>
                </a:r>
                <a:endPara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Ba(OH)</a:t>
                </a:r>
                <a:r>
                  <a:rPr lang="en-US" altLang="zh-CN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+CuCl</a:t>
                </a:r>
                <a:r>
                  <a:rPr lang="en-US" altLang="zh-CN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=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BaCl</a:t>
                </a:r>
                <a:r>
                  <a:rPr lang="zh-CN" altLang="en-US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 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+Cu(OH)</a:t>
                </a:r>
                <a:r>
                  <a:rPr lang="en-US" altLang="zh-CN" b="1" baseline="-25000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↓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Fe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O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 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+3H</a:t>
                </a:r>
                <a:r>
                  <a:rPr lang="en-US" altLang="zh-CN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         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Fe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+ 3H</a:t>
                </a:r>
                <a:r>
                  <a:rPr lang="en-US" altLang="zh-CN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O     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或</a:t>
                </a:r>
                <a:endParaRPr lang="en-US" altLang="zh-CN" b="1">
                  <a:solidFill>
                    <a:srgbClr val="0070C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Fe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O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3 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+3C         4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Fe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+ 3CO</a:t>
                </a:r>
                <a:r>
                  <a:rPr lang="en-US" altLang="zh-CN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↑   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或</a:t>
                </a:r>
                <a:endParaRPr lang="en-US" altLang="zh-CN" b="1">
                  <a:solidFill>
                    <a:srgbClr val="0070C0"/>
                  </a:solidFill>
                  <a:latin typeface="Times New Roman" panose="02020603050405020304" charset="0"/>
                  <a:cs typeface="Times New Roman" panose="02020603050405020304" charset="0"/>
                  <a:sym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Fe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O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3 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+3CO          2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Fe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+ 3CO</a:t>
                </a:r>
                <a:r>
                  <a:rPr lang="en-US" altLang="zh-CN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endParaRPr lang="en-US" altLang="zh-CN" b="1">
                  <a:solidFill>
                    <a:srgbClr val="0070C0"/>
                  </a:solidFill>
                  <a:latin typeface="Times New Roman" panose="02020603050405020304" charset="0"/>
                  <a:cs typeface="Times New Roman" panose="02020603050405020304" charset="0"/>
                  <a:sym typeface="宋体" panose="02010600030101010101" pitchFamily="2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CuO</a:t>
                </a:r>
                <a:r>
                  <a:rPr lang="zh-CN" altLang="en-US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不溶于水也不与水反应，故选</a:t>
                </a:r>
                <a:r>
                  <a:rPr lang="en-US" altLang="zh-CN" b="1">
                    <a:solidFill>
                      <a:srgbClr val="00206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C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CuO+2HCl=CuCl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+H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O  </a:t>
                </a:r>
                <a:r>
                  <a:rPr lang="zh-CN" altLang="en-US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和</a:t>
                </a:r>
                <a:endParaRPr lang="en-US" altLang="zh-CN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宋体" panose="02010600030101010101" pitchFamily="2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CuCl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+2NaOH=2NaCl+Cu(OH)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  <a:sym typeface="宋体" panose="02010600030101010101" pitchFamily="2" charset="-122"/>
                  </a:rPr>
                  <a:t>2</a:t>
                </a:r>
                <a:r>
                  <a:rPr lang="en-US" altLang="zh-CN" b="1">
                    <a:solidFill>
                      <a:srgbClr val="C0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↓</a:t>
                </a:r>
                <a:endParaRPr lang="en-US" altLang="zh-CN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宋体" panose="02010600030101010101" pitchFamily="2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BaCl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+2AgNO</a:t>
                </a:r>
                <a:r>
                  <a:rPr lang="en-US" altLang="zh-CN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=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Ba(NO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</a:t>
                </a:r>
                <a:r>
                  <a:rPr lang="zh-CN" altLang="en-US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)</a:t>
                </a:r>
                <a:r>
                  <a:rPr lang="zh-CN" altLang="en-US" b="1" baseline="-25000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 </a:t>
                </a:r>
                <a:r>
                  <a:rPr lang="en-US" altLang="zh-CN" b="1">
                    <a:solidFill>
                      <a:srgbClr val="0070C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+2AgCl↓</a:t>
                </a:r>
                <a:endParaRPr lang="en-US" altLang="zh-CN" b="1">
                  <a:solidFill>
                    <a:srgbClr val="262673"/>
                  </a:solidFill>
                  <a:latin typeface="Times New Roman" panose="02020603050405020304" charset="0"/>
                  <a:cs typeface="Times New Roman" panose="02020603050405020304" charset="0"/>
                  <a:sym typeface="宋体" panose="02010600030101010101" pitchFamily="2" charset="-122"/>
                </a:endParaRPr>
              </a:p>
            </p:txBody>
          </p:sp>
          <p:graphicFrame>
            <p:nvGraphicFramePr>
              <p:cNvPr id="37897" name="对象 3"/>
              <p:cNvGraphicFramePr/>
              <p:nvPr/>
            </p:nvGraphicFramePr>
            <p:xfrm>
              <a:off x="5490" y="5401"/>
              <a:ext cx="961" cy="6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1" r:id="rId5" imgW="609600" imgH="438150" progId="Paint.Picture">
                      <p:embed/>
                    </p:oleObj>
                  </mc:Choice>
                  <mc:Fallback>
                    <p:oleObj r:id="rId5" imgW="609600" imgH="438150" progId="Paint.Picture">
                      <p:embed/>
                      <p:pic>
                        <p:nvPicPr>
                          <p:cNvPr id="0" name="图片 3083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490" y="5401"/>
                            <a:ext cx="961" cy="69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898" name="对象 6"/>
              <p:cNvGraphicFramePr/>
              <p:nvPr/>
            </p:nvGraphicFramePr>
            <p:xfrm>
              <a:off x="5490" y="6202"/>
              <a:ext cx="961" cy="6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2" r:id="rId7" imgW="609600" imgH="438150" progId="Paint.Picture">
                      <p:embed/>
                    </p:oleObj>
                  </mc:Choice>
                  <mc:Fallback>
                    <p:oleObj r:id="rId7" imgW="609600" imgH="438150" progId="Paint.Picture">
                      <p:embed/>
                      <p:pic>
                        <p:nvPicPr>
                          <p:cNvPr id="0" name="图片 3084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490" y="6202"/>
                            <a:ext cx="961" cy="69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899" name="对象 8"/>
              <p:cNvGraphicFramePr/>
              <p:nvPr/>
            </p:nvGraphicFramePr>
            <p:xfrm>
              <a:off x="5603" y="7152"/>
              <a:ext cx="961" cy="6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3" r:id="rId8" imgW="609600" imgH="438150" progId="Paint.Picture">
                      <p:embed/>
                    </p:oleObj>
                  </mc:Choice>
                  <mc:Fallback>
                    <p:oleObj r:id="rId8" imgW="609600" imgH="438150" progId="Paint.Picture">
                      <p:embed/>
                      <p:pic>
                        <p:nvPicPr>
                          <p:cNvPr id="0" name="图片 3082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603" y="7152"/>
                            <a:ext cx="961" cy="69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左大括号 10"/>
              <p:cNvSpPr/>
              <p:nvPr/>
            </p:nvSpPr>
            <p:spPr>
              <a:xfrm>
                <a:off x="2798" y="4097"/>
                <a:ext cx="119" cy="794"/>
              </a:xfrm>
              <a:prstGeom prst="leftBrac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b="1" strike="noStrike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12" name="左大括号 11"/>
              <p:cNvSpPr/>
              <p:nvPr/>
            </p:nvSpPr>
            <p:spPr>
              <a:xfrm>
                <a:off x="2772" y="5766"/>
                <a:ext cx="120" cy="1737"/>
              </a:xfrm>
              <a:prstGeom prst="leftBrac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b="1" strike="noStrike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</p:grpSp>
        <p:sp>
          <p:nvSpPr>
            <p:cNvPr id="5" name="左大括号 4"/>
            <p:cNvSpPr/>
            <p:nvPr/>
          </p:nvSpPr>
          <p:spPr>
            <a:xfrm>
              <a:off x="2568" y="8930"/>
              <a:ext cx="120" cy="795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b="1" strike="noStrike" noProof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</p:grpSp>
      <p:pic>
        <p:nvPicPr>
          <p:cNvPr id="37903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4" name="矩形 3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</a:t>
            </a:r>
          </a:p>
        </p:txBody>
      </p:sp>
      <p:graphicFrame>
        <p:nvGraphicFramePr>
          <p:cNvPr id="13" name="对象 12"/>
          <p:cNvGraphicFramePr/>
          <p:nvPr/>
        </p:nvGraphicFramePr>
        <p:xfrm>
          <a:off x="6595745" y="2294890"/>
          <a:ext cx="2548255" cy="3723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r:id="rId10" imgW="6410325" imgH="6086475" progId="Paint.Picture">
                  <p:embed/>
                </p:oleObj>
              </mc:Choice>
              <mc:Fallback>
                <p:oleObj r:id="rId10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95745" y="2294890"/>
                        <a:ext cx="2548255" cy="3723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组合 4"/>
          <p:cNvGrpSpPr/>
          <p:nvPr/>
        </p:nvGrpSpPr>
        <p:grpSpPr>
          <a:xfrm>
            <a:off x="1597978" y="980190"/>
            <a:ext cx="5947410" cy="1640773"/>
            <a:chOff x="2517" y="1543"/>
            <a:chExt cx="9366" cy="2585"/>
          </a:xfrm>
        </p:grpSpPr>
        <p:sp>
          <p:nvSpPr>
            <p:cNvPr id="39941" name="文本框 1"/>
            <p:cNvSpPr txBox="1"/>
            <p:nvPr/>
          </p:nvSpPr>
          <p:spPr>
            <a:xfrm>
              <a:off x="2517" y="1543"/>
              <a:ext cx="9366" cy="25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b="1">
                  <a:latin typeface="楷体" panose="02010609060101010101" pitchFamily="49" charset="-122"/>
                  <a:ea typeface="楷体" panose="02010609060101010101" pitchFamily="49" charset="-122"/>
                </a:rPr>
                <a:t>完成下列转化的化学方程式：</a:t>
              </a:r>
            </a:p>
            <a:p>
              <a:pPr>
                <a:lnSpc>
                  <a:spcPct val="160000"/>
                </a:lnSpc>
              </a:pPr>
              <a:r>
                <a:rPr lang="en-US" altLang="zh-CN" b="1">
                  <a:latin typeface="Times New Roman" panose="02020603050405020304" charset="0"/>
                  <a:ea typeface="宋体" panose="02010600030101010101" pitchFamily="2" charset="-122"/>
                </a:rPr>
                <a:t>C→CO</a:t>
              </a:r>
              <a:r>
                <a:rPr lang="en-US" altLang="zh-CN" b="1" baseline="-25000">
                  <a:latin typeface="Times New Roman" panose="02020603050405020304" charset="0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charset="0"/>
                  <a:ea typeface="宋体" panose="02010600030101010101" pitchFamily="2" charset="-122"/>
                </a:rPr>
                <a:t>→CaCO</a:t>
              </a:r>
              <a:r>
                <a:rPr lang="en-US" altLang="zh-CN" b="1" baseline="-25000">
                  <a:latin typeface="Times New Roman" panose="02020603050405020304" charset="0"/>
                  <a:ea typeface="宋体" panose="02010600030101010101" pitchFamily="2" charset="-122"/>
                </a:rPr>
                <a:t>3</a:t>
              </a:r>
              <a:r>
                <a:rPr lang="en-US" altLang="zh-CN" b="1">
                  <a:latin typeface="Times New Roman" panose="02020603050405020304" charset="0"/>
                  <a:ea typeface="宋体" panose="02010600030101010101" pitchFamily="2" charset="-122"/>
                </a:rPr>
                <a:t>→CaO→Ca(OH)</a:t>
              </a:r>
              <a:r>
                <a:rPr lang="en-US" altLang="zh-CN" b="1" baseline="-25000">
                  <a:latin typeface="Times New Roman" panose="02020603050405020304" charset="0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charset="0"/>
                  <a:ea typeface="宋体" panose="02010600030101010101" pitchFamily="2" charset="-122"/>
                </a:rPr>
                <a:t>→CaCl</a:t>
              </a:r>
              <a:r>
                <a:rPr lang="en-US" altLang="zh-CN" b="1" baseline="-25000">
                  <a:latin typeface="Times New Roman" panose="02020603050405020304" charset="0"/>
                  <a:ea typeface="宋体" panose="02010600030101010101" pitchFamily="2" charset="-122"/>
                </a:rPr>
                <a:t>2</a:t>
              </a:r>
              <a:endParaRPr lang="zh-CN" altLang="en-US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zh-CN" altLang="en-US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9942" name="文本框 3"/>
            <p:cNvSpPr txBox="1"/>
            <p:nvPr/>
          </p:nvSpPr>
          <p:spPr>
            <a:xfrm>
              <a:off x="2789" y="2473"/>
              <a:ext cx="775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latin typeface="Arial" panose="020B0604020202020204" pitchFamily="34" charset="0"/>
                  <a:ea typeface="宋体" panose="02010600030101010101" pitchFamily="2" charset="-122"/>
                </a:rPr>
                <a:t>①       ②           ③       ④             ⑤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73200" y="2743200"/>
            <a:ext cx="57261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思路：八圈图中的物质分类：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68400" y="2051050"/>
            <a:ext cx="6002338" cy="6810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非金属</a:t>
            </a:r>
            <a:r>
              <a:rPr lang="en-US" altLang="zh-CN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→</a:t>
            </a: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酸氧</a:t>
            </a:r>
            <a:r>
              <a:rPr lang="en-US" altLang="zh-CN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→</a:t>
            </a: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盐</a:t>
            </a:r>
            <a:r>
              <a:rPr lang="en-US" altLang="zh-CN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→  </a:t>
            </a: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碱氧</a:t>
            </a:r>
            <a:r>
              <a:rPr lang="en-US" altLang="zh-CN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→  </a:t>
            </a: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碱</a:t>
            </a:r>
            <a:r>
              <a:rPr lang="en-US" altLang="zh-CN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→    </a:t>
            </a:r>
            <a:r>
              <a:rPr lang="zh-CN" altLang="en-US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盐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294188" y="3213100"/>
            <a:ext cx="3554412" cy="460375"/>
            <a:chOff x="7334" y="5079"/>
            <a:chExt cx="5597" cy="725"/>
          </a:xfrm>
        </p:grpSpPr>
        <p:sp>
          <p:nvSpPr>
            <p:cNvPr id="18463" name="Text Box 96"/>
            <p:cNvSpPr txBox="1"/>
            <p:nvPr/>
          </p:nvSpPr>
          <p:spPr>
            <a:xfrm>
              <a:off x="7334" y="5079"/>
              <a:ext cx="5597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noProof="1">
                  <a:ln w="12700" cmpd="sng">
                    <a:solidFill>
                      <a:srgbClr val="FF0000"/>
                    </a:solidFill>
                    <a:prstDash val="solid"/>
                  </a:ln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①</a:t>
              </a:r>
              <a:r>
                <a:rPr lang="en-US" altLang="zh-CN" noProof="1">
                  <a:ln w="12700" cmpd="sng">
                    <a:solidFill>
                      <a:srgbClr val="FF0000"/>
                    </a:solidFill>
                    <a:prstDash val="solid"/>
                  </a:ln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C+O</a:t>
              </a:r>
              <a:r>
                <a:rPr lang="en-US" altLang="zh-CN" baseline="-25000" noProof="1">
                  <a:ln w="12700" cmpd="sng">
                    <a:solidFill>
                      <a:srgbClr val="FF0000"/>
                    </a:solidFill>
                    <a:prstDash val="solid"/>
                  </a:ln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en-US" altLang="zh-CN" noProof="1">
                  <a:ln w="12700" cmpd="sng">
                    <a:solidFill>
                      <a:srgbClr val="FF0000"/>
                    </a:solidFill>
                    <a:prstDash val="solid"/>
                  </a:ln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        CO</a:t>
              </a:r>
              <a:r>
                <a:rPr lang="en-US" altLang="zh-CN" baseline="-25000" noProof="1">
                  <a:ln w="12700" cmpd="sng">
                    <a:solidFill>
                      <a:srgbClr val="FF0000"/>
                    </a:solidFill>
                    <a:prstDash val="solid"/>
                  </a:ln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</a:p>
          </p:txBody>
        </p:sp>
        <p:graphicFrame>
          <p:nvGraphicFramePr>
            <p:cNvPr id="39947" name="对象 10"/>
            <p:cNvGraphicFramePr/>
            <p:nvPr/>
          </p:nvGraphicFramePr>
          <p:xfrm>
            <a:off x="9202" y="5079"/>
            <a:ext cx="798" cy="5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3" r:id="rId5" imgW="609600" imgH="504825" progId="Paint.Picture">
                    <p:embed/>
                  </p:oleObj>
                </mc:Choice>
                <mc:Fallback>
                  <p:oleObj r:id="rId5" imgW="609600" imgH="504825" progId="Paint.Picture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202" y="5079"/>
                          <a:ext cx="798" cy="56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 Box 42"/>
          <p:cNvSpPr txBox="1"/>
          <p:nvPr/>
        </p:nvSpPr>
        <p:spPr>
          <a:xfrm>
            <a:off x="4264025" y="3697288"/>
            <a:ext cx="4829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②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+Ca(OH)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=CaCO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↓+H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</a:p>
        </p:txBody>
      </p:sp>
      <p:grpSp>
        <p:nvGrpSpPr>
          <p:cNvPr id="30" name="Group 36"/>
          <p:cNvGrpSpPr/>
          <p:nvPr/>
        </p:nvGrpSpPr>
        <p:grpSpPr>
          <a:xfrm>
            <a:off x="4305300" y="4365625"/>
            <a:ext cx="4208463" cy="461963"/>
            <a:chOff x="3470" y="1388"/>
            <a:chExt cx="2064" cy="291"/>
          </a:xfrm>
        </p:grpSpPr>
        <p:sp>
          <p:nvSpPr>
            <p:cNvPr id="39950" name="Text Box 32"/>
            <p:cNvSpPr txBox="1"/>
            <p:nvPr/>
          </p:nvSpPr>
          <p:spPr>
            <a:xfrm>
              <a:off x="3470" y="1389"/>
              <a:ext cx="72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③</a:t>
              </a:r>
              <a:r>
                <a:rPr lang="en-US" altLang="zh-CN" b="1" dirty="0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CaCO</a:t>
              </a:r>
              <a:r>
                <a:rPr lang="en-US" altLang="zh-CN" b="1" baseline="-25000" dirty="0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3</a:t>
              </a:r>
            </a:p>
          </p:txBody>
        </p:sp>
        <p:grpSp>
          <p:nvGrpSpPr>
            <p:cNvPr id="39951" name="Group 34"/>
            <p:cNvGrpSpPr/>
            <p:nvPr/>
          </p:nvGrpSpPr>
          <p:grpSpPr>
            <a:xfrm>
              <a:off x="4332" y="1388"/>
              <a:ext cx="1202" cy="290"/>
              <a:chOff x="4332" y="1388"/>
              <a:chExt cx="1202" cy="290"/>
            </a:xfrm>
          </p:grpSpPr>
          <p:sp>
            <p:nvSpPr>
              <p:cNvPr id="39952" name="Text Box 31"/>
              <p:cNvSpPr txBox="1"/>
              <p:nvPr/>
            </p:nvSpPr>
            <p:spPr>
              <a:xfrm>
                <a:off x="4332" y="1388"/>
                <a:ext cx="51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FFC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CaO</a:t>
                </a:r>
                <a:endParaRPr lang="en-US" altLang="zh-CN" b="1" baseline="-25000" dirty="0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9953" name="Text Box 33"/>
              <p:cNvSpPr txBox="1"/>
              <p:nvPr/>
            </p:nvSpPr>
            <p:spPr>
              <a:xfrm>
                <a:off x="4649" y="1388"/>
                <a:ext cx="885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b="1" dirty="0">
                    <a:solidFill>
                      <a:srgbClr val="FFC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  +CO</a:t>
                </a:r>
                <a:r>
                  <a:rPr lang="en-US" altLang="zh-CN" b="1" baseline="-25000" dirty="0">
                    <a:solidFill>
                      <a:srgbClr val="FFC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2</a:t>
                </a:r>
                <a:r>
                  <a:rPr lang="en-US" altLang="zh-CN" b="1" dirty="0">
                    <a:solidFill>
                      <a:srgbClr val="FFC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</a:rPr>
                  <a:t>↑</a:t>
                </a:r>
                <a:endParaRPr lang="en-US" altLang="zh-CN" b="1" baseline="-25000" dirty="0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</p:grpSp>
        <p:graphicFrame>
          <p:nvGraphicFramePr>
            <p:cNvPr id="39954" name="Object 35"/>
            <p:cNvGraphicFramePr/>
            <p:nvPr/>
          </p:nvGraphicFramePr>
          <p:xfrm>
            <a:off x="4150" y="1434"/>
            <a:ext cx="21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" r:id="rId7" imgW="342900" imgH="254000" progId="Equation.DSMT4">
                    <p:embed/>
                  </p:oleObj>
                </mc:Choice>
                <mc:Fallback>
                  <p:oleObj r:id="rId7" imgW="342900" imgH="254000" progId="Equation.DSMT4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50" y="1434"/>
                          <a:ext cx="216" cy="1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930" name="Text Box 90"/>
          <p:cNvSpPr txBox="1"/>
          <p:nvPr/>
        </p:nvSpPr>
        <p:spPr>
          <a:xfrm>
            <a:off x="4293553" y="4860925"/>
            <a:ext cx="31997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noProof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④</a:t>
            </a:r>
            <a:r>
              <a:rPr lang="en-US" altLang="zh-CN" b="1" noProof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CaO+H</a:t>
            </a:r>
            <a:r>
              <a:rPr lang="en-US" altLang="zh-CN" b="1" baseline="-25000" noProof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O=Ca(OH)</a:t>
            </a:r>
            <a:r>
              <a:rPr lang="en-US" altLang="zh-CN" b="1" baseline="-25000" noProof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248785" y="5381625"/>
            <a:ext cx="484251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⑤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Ca(OH)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+2HCl=CaCl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+2H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O </a:t>
            </a:r>
            <a:r>
              <a:rPr lang="zh-CN" altLang="en-US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或</a:t>
            </a:r>
            <a:endParaRPr lang="en-US" altLang="zh-CN" b="1" noProof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  <a:p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Ca(OH)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+MgCl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=CaCl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+Mg(OH)</a:t>
            </a:r>
            <a:r>
              <a:rPr lang="en-US" altLang="zh-CN" b="1" baseline="-25000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b="1" noProof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↓</a:t>
            </a:r>
            <a:endParaRPr lang="en-US" altLang="zh-CN" b="1" noProof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97025" y="3105150"/>
            <a:ext cx="1936750" cy="3511550"/>
            <a:chOff x="2515" y="4890"/>
            <a:chExt cx="3050" cy="5530"/>
          </a:xfrm>
        </p:grpSpPr>
        <p:grpSp>
          <p:nvGrpSpPr>
            <p:cNvPr id="39958" name="组合 24"/>
            <p:cNvGrpSpPr/>
            <p:nvPr/>
          </p:nvGrpSpPr>
          <p:grpSpPr>
            <a:xfrm>
              <a:off x="2515" y="4890"/>
              <a:ext cx="3050" cy="5530"/>
              <a:chOff x="2528" y="4934"/>
              <a:chExt cx="3051" cy="5529"/>
            </a:xfrm>
          </p:grpSpPr>
          <p:grpSp>
            <p:nvGrpSpPr>
              <p:cNvPr id="39959" name="组合 23"/>
              <p:cNvGrpSpPr/>
              <p:nvPr/>
            </p:nvGrpSpPr>
            <p:grpSpPr>
              <a:xfrm>
                <a:off x="2528" y="4934"/>
                <a:ext cx="3051" cy="5529"/>
                <a:chOff x="6992" y="3728"/>
                <a:chExt cx="3051" cy="5530"/>
              </a:xfrm>
            </p:grpSpPr>
            <p:grpSp>
              <p:nvGrpSpPr>
                <p:cNvPr id="39960" name="组合 20"/>
                <p:cNvGrpSpPr/>
                <p:nvPr/>
              </p:nvGrpSpPr>
              <p:grpSpPr>
                <a:xfrm>
                  <a:off x="6992" y="3728"/>
                  <a:ext cx="3051" cy="5530"/>
                  <a:chOff x="2133" y="4067"/>
                  <a:chExt cx="3051" cy="5530"/>
                </a:xfrm>
              </p:grpSpPr>
              <p:sp>
                <p:nvSpPr>
                  <p:cNvPr id="39961" name="Oval 21"/>
                  <p:cNvSpPr/>
                  <p:nvPr/>
                </p:nvSpPr>
                <p:spPr>
                  <a:xfrm>
                    <a:off x="3798" y="4193"/>
                    <a:ext cx="1342" cy="110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algn="ctr"/>
                    <a:endParaRPr lang="en-US" altLang="zh-CN" sz="1800" dirty="0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9962" name="Oval 21"/>
                  <p:cNvSpPr/>
                  <p:nvPr/>
                </p:nvSpPr>
                <p:spPr>
                  <a:xfrm>
                    <a:off x="3842" y="5614"/>
                    <a:ext cx="1342" cy="110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algn="ctr"/>
                    <a:endParaRPr lang="en-US" altLang="zh-CN" sz="1800" dirty="0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grpSp>
                <p:nvGrpSpPr>
                  <p:cNvPr id="39963" name="组合 8"/>
                  <p:cNvGrpSpPr/>
                  <p:nvPr/>
                </p:nvGrpSpPr>
                <p:grpSpPr>
                  <a:xfrm>
                    <a:off x="2133" y="4067"/>
                    <a:ext cx="1341" cy="5529"/>
                    <a:chOff x="3798" y="1090"/>
                    <a:chExt cx="1586" cy="8505"/>
                  </a:xfrm>
                </p:grpSpPr>
                <p:sp>
                  <p:nvSpPr>
                    <p:cNvPr id="39964" name="Oval 20"/>
                    <p:cNvSpPr/>
                    <p:nvPr/>
                  </p:nvSpPr>
                  <p:spPr>
                    <a:xfrm>
                      <a:off x="3798" y="7895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en-US" altLang="zh-CN" sz="1800" baseline="-250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965" name="Oval 21"/>
                    <p:cNvSpPr/>
                    <p:nvPr/>
                  </p:nvSpPr>
                  <p:spPr>
                    <a:xfrm>
                      <a:off x="3798" y="5628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en-US" altLang="zh-CN" sz="1800" baseline="-250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966" name="Oval 22"/>
                    <p:cNvSpPr/>
                    <p:nvPr/>
                  </p:nvSpPr>
                  <p:spPr>
                    <a:xfrm>
                      <a:off x="3798" y="3360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en-US" altLang="zh-CN" sz="1800" baseline="-250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967" name="Oval 23"/>
                    <p:cNvSpPr/>
                    <p:nvPr/>
                  </p:nvSpPr>
                  <p:spPr>
                    <a:xfrm>
                      <a:off x="3798" y="1090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en-US" altLang="zh-CN" sz="18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968" name="Line 24"/>
                    <p:cNvSpPr/>
                    <p:nvPr/>
                  </p:nvSpPr>
                  <p:spPr>
                    <a:xfrm>
                      <a:off x="4593" y="2793"/>
                      <a:ext cx="0" cy="567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69" name="Line 26"/>
                    <p:cNvSpPr/>
                    <p:nvPr/>
                  </p:nvSpPr>
                  <p:spPr>
                    <a:xfrm>
                      <a:off x="4593" y="7328"/>
                      <a:ext cx="0" cy="567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70" name="Line 27"/>
                    <p:cNvSpPr/>
                    <p:nvPr/>
                  </p:nvSpPr>
                  <p:spPr>
                    <a:xfrm>
                      <a:off x="4593" y="5060"/>
                      <a:ext cx="0" cy="568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71" name="Line 49"/>
                    <p:cNvSpPr/>
                    <p:nvPr/>
                  </p:nvSpPr>
                  <p:spPr>
                    <a:xfrm>
                      <a:off x="4580" y="2793"/>
                      <a:ext cx="0" cy="567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72" name="Line 50"/>
                    <p:cNvSpPr/>
                    <p:nvPr/>
                  </p:nvSpPr>
                  <p:spPr>
                    <a:xfrm>
                      <a:off x="4590" y="7328"/>
                      <a:ext cx="0" cy="567"/>
                    </a:xfrm>
                    <a:prstGeom prst="line">
                      <a:avLst/>
                    </a:prstGeom>
                    <a:ln w="38100" cap="flat" cmpd="sng">
                      <a:solidFill>
                        <a:srgbClr val="CC4E3F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73" name="Line 51"/>
                    <p:cNvSpPr/>
                    <p:nvPr/>
                  </p:nvSpPr>
                  <p:spPr>
                    <a:xfrm>
                      <a:off x="4585" y="5060"/>
                      <a:ext cx="0" cy="568"/>
                    </a:xfrm>
                    <a:prstGeom prst="line">
                      <a:avLst/>
                    </a:prstGeom>
                    <a:ln w="38100" cap="flat" cmpd="sng">
                      <a:solidFill>
                        <a:srgbClr val="CC4E3F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</p:grpSp>
              <p:grpSp>
                <p:nvGrpSpPr>
                  <p:cNvPr id="39974" name="组合 9"/>
                  <p:cNvGrpSpPr/>
                  <p:nvPr/>
                </p:nvGrpSpPr>
                <p:grpSpPr>
                  <a:xfrm>
                    <a:off x="3799" y="7018"/>
                    <a:ext cx="1342" cy="2579"/>
                    <a:chOff x="3798" y="5628"/>
                    <a:chExt cx="1587" cy="3967"/>
                  </a:xfrm>
                </p:grpSpPr>
                <p:sp>
                  <p:nvSpPr>
                    <p:cNvPr id="39975" name="Oval 20"/>
                    <p:cNvSpPr/>
                    <p:nvPr/>
                  </p:nvSpPr>
                  <p:spPr>
                    <a:xfrm>
                      <a:off x="3798" y="7895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en-US" altLang="zh-CN" sz="1800" baseline="-250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976" name="Oval 21"/>
                    <p:cNvSpPr/>
                    <p:nvPr/>
                  </p:nvSpPr>
                  <p:spPr>
                    <a:xfrm>
                      <a:off x="3798" y="5628"/>
                      <a:ext cx="1587" cy="17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zh-CN" altLang="en-US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酸</a:t>
                      </a:r>
                    </a:p>
                  </p:txBody>
                </p:sp>
                <p:sp>
                  <p:nvSpPr>
                    <p:cNvPr id="39977" name="Line 26"/>
                    <p:cNvSpPr/>
                    <p:nvPr/>
                  </p:nvSpPr>
                  <p:spPr>
                    <a:xfrm>
                      <a:off x="4593" y="7328"/>
                      <a:ext cx="0" cy="567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  <p:sp>
                  <p:nvSpPr>
                    <p:cNvPr id="39978" name="Line 50"/>
                    <p:cNvSpPr/>
                    <p:nvPr/>
                  </p:nvSpPr>
                  <p:spPr>
                    <a:xfrm>
                      <a:off x="4590" y="7328"/>
                      <a:ext cx="0" cy="567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>
                  </p:spPr>
                </p:sp>
              </p:grpSp>
              <p:sp>
                <p:nvSpPr>
                  <p:cNvPr id="39979" name="Line 50"/>
                  <p:cNvSpPr/>
                  <p:nvPr/>
                </p:nvSpPr>
                <p:spPr>
                  <a:xfrm>
                    <a:off x="4443" y="5272"/>
                    <a:ext cx="0" cy="369"/>
                  </a:xfrm>
                  <a:prstGeom prst="line">
                    <a:avLst/>
                  </a:prstGeom>
                  <a:ln w="41275" cap="flat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</p:sp>
              <p:sp>
                <p:nvSpPr>
                  <p:cNvPr id="39980" name="Line 50"/>
                  <p:cNvSpPr/>
                  <p:nvPr/>
                </p:nvSpPr>
                <p:spPr>
                  <a:xfrm>
                    <a:off x="4400" y="6719"/>
                    <a:ext cx="0" cy="369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</p:sp>
            </p:grpSp>
            <p:sp>
              <p:nvSpPr>
                <p:cNvPr id="39981" name="文本框 6"/>
                <p:cNvSpPr txBox="1"/>
                <p:nvPr/>
              </p:nvSpPr>
              <p:spPr>
                <a:xfrm>
                  <a:off x="7248" y="4042"/>
                  <a:ext cx="1134" cy="5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endParaRPr lang="zh-CN" altLang="en-US" sz="1600" b="1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982" name="文本框 7"/>
                <p:cNvSpPr txBox="1"/>
                <p:nvPr/>
              </p:nvSpPr>
              <p:spPr>
                <a:xfrm>
                  <a:off x="7063" y="5298"/>
                  <a:ext cx="1134" cy="82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en-US" altLang="zh-CN" sz="1400" b="1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 </a:t>
                  </a:r>
                  <a:r>
                    <a:rPr lang="zh-CN" altLang="en-US" sz="1400" b="1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碱性</a:t>
                  </a:r>
                </a:p>
                <a:p>
                  <a:r>
                    <a:rPr lang="zh-CN" altLang="en-US" sz="1400" b="1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氧化物</a:t>
                  </a:r>
                </a:p>
              </p:txBody>
            </p:sp>
            <p:sp>
              <p:nvSpPr>
                <p:cNvPr id="39983" name="文本框 18"/>
                <p:cNvSpPr txBox="1"/>
                <p:nvPr/>
              </p:nvSpPr>
              <p:spPr>
                <a:xfrm>
                  <a:off x="7269" y="6812"/>
                  <a:ext cx="77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zh-CN" altLang="en-US" b="1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碱</a:t>
                  </a:r>
                </a:p>
              </p:txBody>
            </p:sp>
            <p:sp>
              <p:nvSpPr>
                <p:cNvPr id="39984" name="文本框 21"/>
                <p:cNvSpPr txBox="1"/>
                <p:nvPr/>
              </p:nvSpPr>
              <p:spPr>
                <a:xfrm>
                  <a:off x="7243" y="8368"/>
                  <a:ext cx="77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zh-CN" altLang="en-US" b="1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盐</a:t>
                  </a:r>
                </a:p>
              </p:txBody>
            </p:sp>
          </p:grpSp>
          <p:sp>
            <p:nvSpPr>
              <p:cNvPr id="39985" name="文本框 14"/>
              <p:cNvSpPr txBox="1"/>
              <p:nvPr/>
            </p:nvSpPr>
            <p:spPr>
              <a:xfrm>
                <a:off x="4216" y="5277"/>
                <a:ext cx="1254" cy="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en-US" sz="16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非金属</a:t>
                </a:r>
              </a:p>
            </p:txBody>
          </p:sp>
          <p:sp>
            <p:nvSpPr>
              <p:cNvPr id="39986" name="文本框 7"/>
              <p:cNvSpPr txBox="1"/>
              <p:nvPr/>
            </p:nvSpPr>
            <p:spPr>
              <a:xfrm>
                <a:off x="4386" y="6616"/>
                <a:ext cx="1134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sz="14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14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酸性</a:t>
                </a:r>
              </a:p>
              <a:p>
                <a:r>
                  <a:rPr lang="zh-CN" altLang="en-US" sz="14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氧化物</a:t>
                </a:r>
              </a:p>
            </p:txBody>
          </p:sp>
          <p:sp>
            <p:nvSpPr>
              <p:cNvPr id="39987" name="文本框 21"/>
              <p:cNvSpPr txBox="1"/>
              <p:nvPr/>
            </p:nvSpPr>
            <p:spPr>
              <a:xfrm>
                <a:off x="4483" y="9536"/>
                <a:ext cx="770" cy="7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en-US" b="1">
                    <a:latin typeface="楷体" panose="02010609060101010101" pitchFamily="49" charset="-122"/>
                    <a:ea typeface="楷体" panose="02010609060101010101" pitchFamily="49" charset="-122"/>
                  </a:rPr>
                  <a:t>盐</a:t>
                </a:r>
              </a:p>
            </p:txBody>
          </p:sp>
          <p:sp>
            <p:nvSpPr>
              <p:cNvPr id="39988" name="文本框 18"/>
              <p:cNvSpPr txBox="1"/>
              <p:nvPr/>
            </p:nvSpPr>
            <p:spPr>
              <a:xfrm>
                <a:off x="2721" y="5251"/>
                <a:ext cx="1012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en-US" sz="18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金属</a:t>
                </a:r>
              </a:p>
            </p:txBody>
          </p:sp>
        </p:grpSp>
        <p:cxnSp>
          <p:nvCxnSpPr>
            <p:cNvPr id="2" name="直接箭头连接符 1"/>
            <p:cNvCxnSpPr/>
            <p:nvPr/>
          </p:nvCxnSpPr>
          <p:spPr>
            <a:xfrm flipH="1" flipV="1">
              <a:off x="3680" y="7320"/>
              <a:ext cx="692" cy="2147"/>
            </a:xfrm>
            <a:prstGeom prst="straightConnector1">
              <a:avLst/>
            </a:prstGeom>
            <a:ln w="412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曲线连接符 3"/>
            <p:cNvCxnSpPr>
              <a:stCxn id="39986" idx="3"/>
              <a:endCxn id="39975" idx="6"/>
            </p:cNvCxnSpPr>
            <p:nvPr/>
          </p:nvCxnSpPr>
          <p:spPr>
            <a:xfrm>
              <a:off x="5507" y="6985"/>
              <a:ext cx="15" cy="2882"/>
            </a:xfrm>
            <a:prstGeom prst="curvedConnector3">
              <a:avLst>
                <a:gd name="adj1" fmla="val 4387500"/>
              </a:avLst>
            </a:prstGeom>
            <a:ln w="412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991" name="图片 7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9163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8" name="矩形 7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7" grpId="0"/>
      <p:bldP spid="27" grpId="1"/>
      <p:bldP spid="35930" grpId="0"/>
      <p:bldP spid="35930" grpId="1"/>
      <p:bldP spid="31" grpId="0"/>
      <p:bldP spid="31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文本框 3"/>
          <p:cNvSpPr txBox="1"/>
          <p:nvPr/>
        </p:nvSpPr>
        <p:spPr>
          <a:xfrm>
            <a:off x="1354138" y="1198563"/>
            <a:ext cx="6881812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用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Zn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ZnO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Zn(OH)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ZnCO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CuCl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、盐酸六种物质制备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ZnCl</a:t>
            </a:r>
            <a:r>
              <a:rPr lang="en-US" altLang="zh-CN" sz="2800" b="1" baseline="-25000"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的方法共有（      ）</a:t>
            </a:r>
          </a:p>
          <a:p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A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种    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种    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C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5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种    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charset="0"/>
                <a:ea typeface="楷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charset="0"/>
                <a:ea typeface="楷体" panose="02010609060101010101" pitchFamily="49" charset="-122"/>
              </a:rPr>
              <a:t>种</a:t>
            </a:r>
          </a:p>
        </p:txBody>
      </p:sp>
      <p:sp>
        <p:nvSpPr>
          <p:cNvPr id="30726" name="文本框 4"/>
          <p:cNvSpPr txBox="1"/>
          <p:nvPr/>
        </p:nvSpPr>
        <p:spPr>
          <a:xfrm>
            <a:off x="3586163" y="2716213"/>
            <a:ext cx="482600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</a:rPr>
              <a:t>解析：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Zn+2HCl=ZnCl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+H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↑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ZnO+2HCl=ZnCl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+H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Zn(OH)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+2HCl=ZnCl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+2H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O</a:t>
            </a: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ZnCO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+2HCl=ZnCl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+H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O+CO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↑</a:t>
            </a:r>
            <a:endParaRPr lang="en-US" altLang="zh-CN" b="1">
              <a:solidFill>
                <a:srgbClr val="002060"/>
              </a:solidFill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Zn+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楷体" panose="02010609060101010101" pitchFamily="49" charset="-122"/>
              </a:rPr>
              <a:t>CuCl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楷体" panose="02010609060101010101" pitchFamily="49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=ZnCl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</a:rPr>
              <a:t>+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ea typeface="楷体" panose="02010609060101010101" pitchFamily="49" charset="-122"/>
              </a:rPr>
              <a:t>Cu</a:t>
            </a:r>
            <a:endParaRPr lang="en-US" altLang="zh-CN" b="1">
              <a:solidFill>
                <a:srgbClr val="002060"/>
              </a:solidFill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b="1">
              <a:solidFill>
                <a:srgbClr val="002060"/>
              </a:solidFill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54138" y="2582863"/>
            <a:ext cx="1909762" cy="3509962"/>
            <a:chOff x="2133" y="4067"/>
            <a:chExt cx="3008" cy="5529"/>
          </a:xfrm>
        </p:grpSpPr>
        <p:grpSp>
          <p:nvGrpSpPr>
            <p:cNvPr id="41992" name="组合 6"/>
            <p:cNvGrpSpPr/>
            <p:nvPr/>
          </p:nvGrpSpPr>
          <p:grpSpPr>
            <a:xfrm>
              <a:off x="2133" y="4067"/>
              <a:ext cx="1341" cy="5529"/>
              <a:chOff x="3798" y="1090"/>
              <a:chExt cx="1586" cy="8505"/>
            </a:xfrm>
          </p:grpSpPr>
          <p:sp>
            <p:nvSpPr>
              <p:cNvPr id="41993" name="Oval 20"/>
              <p:cNvSpPr/>
              <p:nvPr/>
            </p:nvSpPr>
            <p:spPr>
              <a:xfrm>
                <a:off x="3797" y="7895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ZnCO</a:t>
                </a:r>
                <a:r>
                  <a: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</a:p>
            </p:txBody>
          </p:sp>
          <p:sp>
            <p:nvSpPr>
              <p:cNvPr id="41994" name="Oval 21"/>
              <p:cNvSpPr/>
              <p:nvPr/>
            </p:nvSpPr>
            <p:spPr>
              <a:xfrm>
                <a:off x="3797" y="5627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Zn(OH)</a:t>
                </a:r>
                <a:r>
                  <a: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</a:p>
            </p:txBody>
          </p:sp>
          <p:sp>
            <p:nvSpPr>
              <p:cNvPr id="41995" name="Oval 22"/>
              <p:cNvSpPr/>
              <p:nvPr/>
            </p:nvSpPr>
            <p:spPr>
              <a:xfrm>
                <a:off x="3797" y="3360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ZnO</a:t>
                </a:r>
              </a:p>
            </p:txBody>
          </p:sp>
          <p:sp>
            <p:nvSpPr>
              <p:cNvPr id="41996" name="Oval 23"/>
              <p:cNvSpPr/>
              <p:nvPr/>
            </p:nvSpPr>
            <p:spPr>
              <a:xfrm>
                <a:off x="3797" y="1090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Zn</a:t>
                </a:r>
              </a:p>
            </p:txBody>
          </p:sp>
          <p:sp>
            <p:nvSpPr>
              <p:cNvPr id="41997" name="Line 24"/>
              <p:cNvSpPr/>
              <p:nvPr/>
            </p:nvSpPr>
            <p:spPr>
              <a:xfrm>
                <a:off x="4592" y="2792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1998" name="Line 26"/>
              <p:cNvSpPr/>
              <p:nvPr/>
            </p:nvSpPr>
            <p:spPr>
              <a:xfrm>
                <a:off x="4592" y="7327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1999" name="Line 27"/>
              <p:cNvSpPr/>
              <p:nvPr/>
            </p:nvSpPr>
            <p:spPr>
              <a:xfrm>
                <a:off x="4592" y="5060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2000" name="Line 49"/>
              <p:cNvSpPr/>
              <p:nvPr/>
            </p:nvSpPr>
            <p:spPr>
              <a:xfrm>
                <a:off x="4580" y="2792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2001" name="Line 50"/>
              <p:cNvSpPr/>
              <p:nvPr/>
            </p:nvSpPr>
            <p:spPr>
              <a:xfrm>
                <a:off x="4590" y="7327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2002" name="Line 51"/>
              <p:cNvSpPr/>
              <p:nvPr/>
            </p:nvSpPr>
            <p:spPr>
              <a:xfrm>
                <a:off x="4585" y="5060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grpSp>
          <p:nvGrpSpPr>
            <p:cNvPr id="42003" name="组合 7"/>
            <p:cNvGrpSpPr/>
            <p:nvPr/>
          </p:nvGrpSpPr>
          <p:grpSpPr>
            <a:xfrm>
              <a:off x="3799" y="7018"/>
              <a:ext cx="1341" cy="2578"/>
              <a:chOff x="3798" y="5628"/>
              <a:chExt cx="1587" cy="3967"/>
            </a:xfrm>
          </p:grpSpPr>
          <p:sp>
            <p:nvSpPr>
              <p:cNvPr id="42004" name="Oval 20"/>
              <p:cNvSpPr/>
              <p:nvPr/>
            </p:nvSpPr>
            <p:spPr>
              <a:xfrm>
                <a:off x="3798" y="7895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CuCl</a:t>
                </a:r>
                <a:r>
                  <a:rPr lang="en-US" altLang="zh-CN" sz="1800" baseline="-25000" dirty="0"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</a:p>
            </p:txBody>
          </p:sp>
          <p:sp>
            <p:nvSpPr>
              <p:cNvPr id="42005" name="Oval 21"/>
              <p:cNvSpPr/>
              <p:nvPr/>
            </p:nvSpPr>
            <p:spPr>
              <a:xfrm>
                <a:off x="3798" y="5628"/>
                <a:ext cx="1587" cy="17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dirty="0">
                    <a:latin typeface="Arial" panose="020B0604020202020204" pitchFamily="34" charset="0"/>
                    <a:ea typeface="宋体" panose="02010600030101010101" pitchFamily="2" charset="-122"/>
                  </a:rPr>
                  <a:t>HCl</a:t>
                </a:r>
              </a:p>
            </p:txBody>
          </p:sp>
          <p:sp>
            <p:nvSpPr>
              <p:cNvPr id="42006" name="Line 26"/>
              <p:cNvSpPr/>
              <p:nvPr/>
            </p:nvSpPr>
            <p:spPr>
              <a:xfrm>
                <a:off x="4593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42007" name="Line 50"/>
              <p:cNvSpPr/>
              <p:nvPr/>
            </p:nvSpPr>
            <p:spPr>
              <a:xfrm>
                <a:off x="4590" y="7328"/>
                <a:ext cx="0" cy="5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</p:grpSp>
      <p:cxnSp>
        <p:nvCxnSpPr>
          <p:cNvPr id="24" name="直接连接符 23"/>
          <p:cNvCxnSpPr>
            <a:stCxn id="41996" idx="5"/>
            <a:endCxn id="42005" idx="1"/>
          </p:cNvCxnSpPr>
          <p:nvPr/>
        </p:nvCxnSpPr>
        <p:spPr>
          <a:xfrm>
            <a:off x="2081213" y="3181350"/>
            <a:ext cx="455613" cy="13779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41995" idx="5"/>
            <a:endCxn id="42005" idx="1"/>
          </p:cNvCxnSpPr>
          <p:nvPr/>
        </p:nvCxnSpPr>
        <p:spPr>
          <a:xfrm>
            <a:off x="2081213" y="4117975"/>
            <a:ext cx="330200" cy="5349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41994" idx="6"/>
            <a:endCxn id="42005" idx="2"/>
          </p:cNvCxnSpPr>
          <p:nvPr/>
        </p:nvCxnSpPr>
        <p:spPr>
          <a:xfrm>
            <a:off x="2206625" y="4806950"/>
            <a:ext cx="2063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41993" idx="7"/>
            <a:endCxn id="42005" idx="3"/>
          </p:cNvCxnSpPr>
          <p:nvPr/>
        </p:nvCxnSpPr>
        <p:spPr>
          <a:xfrm flipV="1">
            <a:off x="2081213" y="5054600"/>
            <a:ext cx="455613" cy="4397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任意多边形 27"/>
          <p:cNvSpPr/>
          <p:nvPr/>
        </p:nvSpPr>
        <p:spPr>
          <a:xfrm>
            <a:off x="2206625" y="2900363"/>
            <a:ext cx="1162050" cy="2832100"/>
          </a:xfrm>
          <a:custGeom>
            <a:avLst/>
            <a:gdLst>
              <a:gd name="connisteX0" fmla="*/ 0 w 1137358"/>
              <a:gd name="connsiteY0" fmla="*/ 0 h 2961752"/>
              <a:gd name="connisteX1" fmla="*/ 1043940 w 1137358"/>
              <a:gd name="connsiteY1" fmla="*/ 889635 h 2961752"/>
              <a:gd name="connisteX2" fmla="*/ 1043940 w 1137358"/>
              <a:gd name="connsiteY2" fmla="*/ 2784475 h 2961752"/>
              <a:gd name="connisteX3" fmla="*/ 1031240 w 1137358"/>
              <a:gd name="connsiteY3" fmla="*/ 2784475 h 296175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37358" h="2961752">
                <a:moveTo>
                  <a:pt x="0" y="0"/>
                </a:moveTo>
                <a:cubicBezTo>
                  <a:pt x="208915" y="140335"/>
                  <a:pt x="835025" y="332740"/>
                  <a:pt x="1043940" y="889635"/>
                </a:cubicBezTo>
                <a:cubicBezTo>
                  <a:pt x="1252855" y="1446530"/>
                  <a:pt x="1046480" y="2405380"/>
                  <a:pt x="1043940" y="2784475"/>
                </a:cubicBezTo>
                <a:cubicBezTo>
                  <a:pt x="1041400" y="3163570"/>
                  <a:pt x="1033780" y="2822575"/>
                  <a:pt x="1031240" y="2784475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7302499" y="1506851"/>
            <a:ext cx="74104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   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2014" name="图片 4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4" name="矩形 3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11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28" grpId="0" animBg="1"/>
      <p:bldP spid="28" grpId="1" animBg="1"/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7"/>
          <a:stretch>
            <a:fillRect/>
          </a:stretch>
        </p:blipFill>
        <p:spPr>
          <a:xfrm>
            <a:off x="5206365" y="4519295"/>
            <a:ext cx="2907665" cy="1783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1176020" y="1129665"/>
            <a:ext cx="72561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b="1">
                <a:latin typeface="宋体" panose="02010600030101010101" pitchFamily="2" charset="-122"/>
              </a:rPr>
              <a:t>甲、乙、丙、丁四种物质间的反应如图所示，下列选项符合图示反应关系的是           （ 　　）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273810" y="2061210"/>
          <a:ext cx="6680200" cy="1663700"/>
        </p:xfrm>
        <a:graphic>
          <a:graphicData uri="http://schemas.openxmlformats.org/drawingml/2006/table">
            <a:tbl>
              <a:tblPr firstRow="1" bandRow="1">
                <a:tableStyleId>{1F468A6D-FD57-445B-983A-14EA8F392B02}</a:tableStyleId>
              </a:tblPr>
              <a:tblGrid>
                <a:gridCol w="84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27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选项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甲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乙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丙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丁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A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CuO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H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SO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B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Na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SO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Ba（OH）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HCl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Ba（NO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C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NaOH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Ca（OH）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MgCl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Mg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CuCl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NaOH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H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SO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直接连接符 6"/>
          <p:cNvCxnSpPr/>
          <p:nvPr/>
        </p:nvCxnSpPr>
        <p:spPr>
          <a:xfrm>
            <a:off x="2700020" y="2204720"/>
            <a:ext cx="100774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190365" y="2188210"/>
            <a:ext cx="100774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599430" y="2188210"/>
            <a:ext cx="100774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2557145" y="1616710"/>
            <a:ext cx="4271010" cy="425450"/>
          </a:xfrm>
          <a:custGeom>
            <a:avLst/>
            <a:gdLst>
              <a:gd name="connisteX0" fmla="*/ 0 w 4271010"/>
              <a:gd name="connsiteY0" fmla="*/ 385938 h 399273"/>
              <a:gd name="connisteX1" fmla="*/ 52705 w 4271010"/>
              <a:gd name="connsiteY1" fmla="*/ 319898 h 399273"/>
              <a:gd name="connisteX2" fmla="*/ 119380 w 4271010"/>
              <a:gd name="connsiteY2" fmla="*/ 253223 h 399273"/>
              <a:gd name="connisteX3" fmla="*/ 185420 w 4271010"/>
              <a:gd name="connsiteY3" fmla="*/ 213853 h 399273"/>
              <a:gd name="connisteX4" fmla="*/ 252095 w 4271010"/>
              <a:gd name="connsiteY4" fmla="*/ 173848 h 399273"/>
              <a:gd name="connisteX5" fmla="*/ 331470 w 4271010"/>
              <a:gd name="connsiteY5" fmla="*/ 133843 h 399273"/>
              <a:gd name="connisteX6" fmla="*/ 397510 w 4271010"/>
              <a:gd name="connsiteY6" fmla="*/ 107808 h 399273"/>
              <a:gd name="connisteX7" fmla="*/ 477520 w 4271010"/>
              <a:gd name="connsiteY7" fmla="*/ 94473 h 399273"/>
              <a:gd name="connisteX8" fmla="*/ 543560 w 4271010"/>
              <a:gd name="connsiteY8" fmla="*/ 67803 h 399273"/>
              <a:gd name="connisteX9" fmla="*/ 610235 w 4271010"/>
              <a:gd name="connsiteY9" fmla="*/ 67803 h 399273"/>
              <a:gd name="connisteX10" fmla="*/ 676275 w 4271010"/>
              <a:gd name="connsiteY10" fmla="*/ 54468 h 399273"/>
              <a:gd name="connisteX11" fmla="*/ 742950 w 4271010"/>
              <a:gd name="connsiteY11" fmla="*/ 41133 h 399273"/>
              <a:gd name="connisteX12" fmla="*/ 822325 w 4271010"/>
              <a:gd name="connsiteY12" fmla="*/ 41133 h 399273"/>
              <a:gd name="connisteX13" fmla="*/ 888365 w 4271010"/>
              <a:gd name="connsiteY13" fmla="*/ 27798 h 399273"/>
              <a:gd name="connisteX14" fmla="*/ 968375 w 4271010"/>
              <a:gd name="connsiteY14" fmla="*/ 14463 h 399273"/>
              <a:gd name="connisteX15" fmla="*/ 1047750 w 4271010"/>
              <a:gd name="connsiteY15" fmla="*/ 1128 h 399273"/>
              <a:gd name="connisteX16" fmla="*/ 1113790 w 4271010"/>
              <a:gd name="connsiteY16" fmla="*/ 1128 h 399273"/>
              <a:gd name="connisteX17" fmla="*/ 1193800 w 4271010"/>
              <a:gd name="connsiteY17" fmla="*/ 1128 h 399273"/>
              <a:gd name="connisteX18" fmla="*/ 1273175 w 4271010"/>
              <a:gd name="connsiteY18" fmla="*/ 1128 h 399273"/>
              <a:gd name="connisteX19" fmla="*/ 1339850 w 4271010"/>
              <a:gd name="connsiteY19" fmla="*/ 1128 h 399273"/>
              <a:gd name="connisteX20" fmla="*/ 1405890 w 4271010"/>
              <a:gd name="connsiteY20" fmla="*/ 1128 h 399273"/>
              <a:gd name="connisteX21" fmla="*/ 1485265 w 4271010"/>
              <a:gd name="connsiteY21" fmla="*/ 1128 h 399273"/>
              <a:gd name="connisteX22" fmla="*/ 1551940 w 4271010"/>
              <a:gd name="connsiteY22" fmla="*/ 1128 h 399273"/>
              <a:gd name="connisteX23" fmla="*/ 1617980 w 4271010"/>
              <a:gd name="connsiteY23" fmla="*/ 14463 h 399273"/>
              <a:gd name="connisteX24" fmla="*/ 1684655 w 4271010"/>
              <a:gd name="connsiteY24" fmla="*/ 14463 h 399273"/>
              <a:gd name="connisteX25" fmla="*/ 1764030 w 4271010"/>
              <a:gd name="connsiteY25" fmla="*/ 14463 h 399273"/>
              <a:gd name="connisteX26" fmla="*/ 1830070 w 4271010"/>
              <a:gd name="connsiteY26" fmla="*/ 14463 h 399273"/>
              <a:gd name="connisteX27" fmla="*/ 1910080 w 4271010"/>
              <a:gd name="connsiteY27" fmla="*/ 27798 h 399273"/>
              <a:gd name="connisteX28" fmla="*/ 1976120 w 4271010"/>
              <a:gd name="connsiteY28" fmla="*/ 27798 h 399273"/>
              <a:gd name="connisteX29" fmla="*/ 2042795 w 4271010"/>
              <a:gd name="connsiteY29" fmla="*/ 41133 h 399273"/>
              <a:gd name="connisteX30" fmla="*/ 2108835 w 4271010"/>
              <a:gd name="connsiteY30" fmla="*/ 54468 h 399273"/>
              <a:gd name="connisteX31" fmla="*/ 2175510 w 4271010"/>
              <a:gd name="connsiteY31" fmla="*/ 54468 h 399273"/>
              <a:gd name="connisteX32" fmla="*/ 2254885 w 4271010"/>
              <a:gd name="connsiteY32" fmla="*/ 67803 h 399273"/>
              <a:gd name="connisteX33" fmla="*/ 2320925 w 4271010"/>
              <a:gd name="connsiteY33" fmla="*/ 81138 h 399273"/>
              <a:gd name="connisteX34" fmla="*/ 2400935 w 4271010"/>
              <a:gd name="connsiteY34" fmla="*/ 81138 h 399273"/>
              <a:gd name="connisteX35" fmla="*/ 2466975 w 4271010"/>
              <a:gd name="connsiteY35" fmla="*/ 81138 h 399273"/>
              <a:gd name="connisteX36" fmla="*/ 2546985 w 4271010"/>
              <a:gd name="connsiteY36" fmla="*/ 94473 h 399273"/>
              <a:gd name="connisteX37" fmla="*/ 2613025 w 4271010"/>
              <a:gd name="connsiteY37" fmla="*/ 107808 h 399273"/>
              <a:gd name="connisteX38" fmla="*/ 2679065 w 4271010"/>
              <a:gd name="connsiteY38" fmla="*/ 107808 h 399273"/>
              <a:gd name="connisteX39" fmla="*/ 2745740 w 4271010"/>
              <a:gd name="connsiteY39" fmla="*/ 120508 h 399273"/>
              <a:gd name="connisteX40" fmla="*/ 2811780 w 4271010"/>
              <a:gd name="connsiteY40" fmla="*/ 133843 h 399273"/>
              <a:gd name="connisteX41" fmla="*/ 2891790 w 4271010"/>
              <a:gd name="connsiteY41" fmla="*/ 147178 h 399273"/>
              <a:gd name="connisteX42" fmla="*/ 2957830 w 4271010"/>
              <a:gd name="connsiteY42" fmla="*/ 147178 h 399273"/>
              <a:gd name="connisteX43" fmla="*/ 3024505 w 4271010"/>
              <a:gd name="connsiteY43" fmla="*/ 160513 h 399273"/>
              <a:gd name="connisteX44" fmla="*/ 3090545 w 4271010"/>
              <a:gd name="connsiteY44" fmla="*/ 160513 h 399273"/>
              <a:gd name="connisteX45" fmla="*/ 3169920 w 4271010"/>
              <a:gd name="connsiteY45" fmla="*/ 173848 h 399273"/>
              <a:gd name="connisteX46" fmla="*/ 3249930 w 4271010"/>
              <a:gd name="connsiteY46" fmla="*/ 173848 h 399273"/>
              <a:gd name="connisteX47" fmla="*/ 3315970 w 4271010"/>
              <a:gd name="connsiteY47" fmla="*/ 173848 h 399273"/>
              <a:gd name="connisteX48" fmla="*/ 3382645 w 4271010"/>
              <a:gd name="connsiteY48" fmla="*/ 173848 h 399273"/>
              <a:gd name="connisteX49" fmla="*/ 3448685 w 4271010"/>
              <a:gd name="connsiteY49" fmla="*/ 173848 h 399273"/>
              <a:gd name="connisteX50" fmla="*/ 3514725 w 4271010"/>
              <a:gd name="connsiteY50" fmla="*/ 173848 h 399273"/>
              <a:gd name="connisteX51" fmla="*/ 3581400 w 4271010"/>
              <a:gd name="connsiteY51" fmla="*/ 173848 h 399273"/>
              <a:gd name="connisteX52" fmla="*/ 3647440 w 4271010"/>
              <a:gd name="connsiteY52" fmla="*/ 200518 h 399273"/>
              <a:gd name="connisteX53" fmla="*/ 3714115 w 4271010"/>
              <a:gd name="connsiteY53" fmla="*/ 200518 h 399273"/>
              <a:gd name="connisteX54" fmla="*/ 3780155 w 4271010"/>
              <a:gd name="connsiteY54" fmla="*/ 213853 h 399273"/>
              <a:gd name="connisteX55" fmla="*/ 3846830 w 4271010"/>
              <a:gd name="connsiteY55" fmla="*/ 227188 h 399273"/>
              <a:gd name="connisteX56" fmla="*/ 3912870 w 4271010"/>
              <a:gd name="connsiteY56" fmla="*/ 253223 h 399273"/>
              <a:gd name="connisteX57" fmla="*/ 3979545 w 4271010"/>
              <a:gd name="connsiteY57" fmla="*/ 279893 h 399273"/>
              <a:gd name="connisteX58" fmla="*/ 4045585 w 4271010"/>
              <a:gd name="connsiteY58" fmla="*/ 306563 h 399273"/>
              <a:gd name="connisteX59" fmla="*/ 4124960 w 4271010"/>
              <a:gd name="connsiteY59" fmla="*/ 319898 h 399273"/>
              <a:gd name="connisteX60" fmla="*/ 4191635 w 4271010"/>
              <a:gd name="connsiteY60" fmla="*/ 346568 h 399273"/>
              <a:gd name="connisteX61" fmla="*/ 4271010 w 4271010"/>
              <a:gd name="connsiteY61" fmla="*/ 399273 h 39927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</a:cxnLst>
            <a:rect l="l" t="t" r="r" b="b"/>
            <a:pathLst>
              <a:path w="4271010" h="399274">
                <a:moveTo>
                  <a:pt x="0" y="385939"/>
                </a:moveTo>
                <a:cubicBezTo>
                  <a:pt x="8890" y="373874"/>
                  <a:pt x="28575" y="346569"/>
                  <a:pt x="52705" y="319899"/>
                </a:cubicBezTo>
                <a:cubicBezTo>
                  <a:pt x="76835" y="293229"/>
                  <a:pt x="92710" y="274179"/>
                  <a:pt x="119380" y="253224"/>
                </a:cubicBezTo>
                <a:cubicBezTo>
                  <a:pt x="146050" y="232269"/>
                  <a:pt x="158750" y="229729"/>
                  <a:pt x="185420" y="213854"/>
                </a:cubicBezTo>
                <a:cubicBezTo>
                  <a:pt x="212090" y="197979"/>
                  <a:pt x="222885" y="189724"/>
                  <a:pt x="252095" y="173849"/>
                </a:cubicBezTo>
                <a:cubicBezTo>
                  <a:pt x="281305" y="157974"/>
                  <a:pt x="302260" y="147179"/>
                  <a:pt x="331470" y="133844"/>
                </a:cubicBezTo>
                <a:cubicBezTo>
                  <a:pt x="360680" y="120509"/>
                  <a:pt x="368300" y="115429"/>
                  <a:pt x="397510" y="107809"/>
                </a:cubicBezTo>
                <a:cubicBezTo>
                  <a:pt x="426720" y="100189"/>
                  <a:pt x="448310" y="102729"/>
                  <a:pt x="477520" y="94474"/>
                </a:cubicBezTo>
                <a:cubicBezTo>
                  <a:pt x="506730" y="86219"/>
                  <a:pt x="516890" y="72884"/>
                  <a:pt x="543560" y="67804"/>
                </a:cubicBezTo>
                <a:cubicBezTo>
                  <a:pt x="570230" y="62724"/>
                  <a:pt x="583565" y="70344"/>
                  <a:pt x="610235" y="67804"/>
                </a:cubicBezTo>
                <a:cubicBezTo>
                  <a:pt x="636905" y="65264"/>
                  <a:pt x="649605" y="59549"/>
                  <a:pt x="676275" y="54469"/>
                </a:cubicBezTo>
                <a:cubicBezTo>
                  <a:pt x="702945" y="49389"/>
                  <a:pt x="713740" y="43674"/>
                  <a:pt x="742950" y="41134"/>
                </a:cubicBezTo>
                <a:cubicBezTo>
                  <a:pt x="772160" y="38594"/>
                  <a:pt x="793115" y="43674"/>
                  <a:pt x="822325" y="41134"/>
                </a:cubicBezTo>
                <a:cubicBezTo>
                  <a:pt x="851535" y="38594"/>
                  <a:pt x="859155" y="32879"/>
                  <a:pt x="888365" y="27799"/>
                </a:cubicBezTo>
                <a:cubicBezTo>
                  <a:pt x="917575" y="22719"/>
                  <a:pt x="936625" y="19544"/>
                  <a:pt x="968375" y="14464"/>
                </a:cubicBezTo>
                <a:cubicBezTo>
                  <a:pt x="1000125" y="9384"/>
                  <a:pt x="1018540" y="3669"/>
                  <a:pt x="1047750" y="1129"/>
                </a:cubicBezTo>
                <a:cubicBezTo>
                  <a:pt x="1076960" y="-1411"/>
                  <a:pt x="1084580" y="1129"/>
                  <a:pt x="1113790" y="1129"/>
                </a:cubicBezTo>
                <a:cubicBezTo>
                  <a:pt x="1143000" y="1129"/>
                  <a:pt x="1162050" y="1129"/>
                  <a:pt x="1193800" y="1129"/>
                </a:cubicBezTo>
                <a:cubicBezTo>
                  <a:pt x="1225550" y="1129"/>
                  <a:pt x="1243965" y="1129"/>
                  <a:pt x="1273175" y="1129"/>
                </a:cubicBezTo>
                <a:cubicBezTo>
                  <a:pt x="1302385" y="1129"/>
                  <a:pt x="1313180" y="1129"/>
                  <a:pt x="1339850" y="1129"/>
                </a:cubicBezTo>
                <a:cubicBezTo>
                  <a:pt x="1366520" y="1129"/>
                  <a:pt x="1376680" y="1129"/>
                  <a:pt x="1405890" y="1129"/>
                </a:cubicBezTo>
                <a:cubicBezTo>
                  <a:pt x="1435100" y="1129"/>
                  <a:pt x="1456055" y="1129"/>
                  <a:pt x="1485265" y="1129"/>
                </a:cubicBezTo>
                <a:cubicBezTo>
                  <a:pt x="1514475" y="1129"/>
                  <a:pt x="1525270" y="-1411"/>
                  <a:pt x="1551940" y="1129"/>
                </a:cubicBezTo>
                <a:cubicBezTo>
                  <a:pt x="1578610" y="3669"/>
                  <a:pt x="1591310" y="11924"/>
                  <a:pt x="1617980" y="14464"/>
                </a:cubicBezTo>
                <a:cubicBezTo>
                  <a:pt x="1644650" y="17004"/>
                  <a:pt x="1655445" y="14464"/>
                  <a:pt x="1684655" y="14464"/>
                </a:cubicBezTo>
                <a:cubicBezTo>
                  <a:pt x="1713865" y="14464"/>
                  <a:pt x="1734820" y="14464"/>
                  <a:pt x="1764030" y="14464"/>
                </a:cubicBezTo>
                <a:cubicBezTo>
                  <a:pt x="1793240" y="14464"/>
                  <a:pt x="1800860" y="11924"/>
                  <a:pt x="1830070" y="14464"/>
                </a:cubicBezTo>
                <a:cubicBezTo>
                  <a:pt x="1859280" y="17004"/>
                  <a:pt x="1880870" y="25259"/>
                  <a:pt x="1910080" y="27799"/>
                </a:cubicBezTo>
                <a:cubicBezTo>
                  <a:pt x="1939290" y="30339"/>
                  <a:pt x="1949450" y="25259"/>
                  <a:pt x="1976120" y="27799"/>
                </a:cubicBezTo>
                <a:cubicBezTo>
                  <a:pt x="2002790" y="30339"/>
                  <a:pt x="2016125" y="36054"/>
                  <a:pt x="2042795" y="41134"/>
                </a:cubicBezTo>
                <a:cubicBezTo>
                  <a:pt x="2069465" y="46214"/>
                  <a:pt x="2082165" y="51929"/>
                  <a:pt x="2108835" y="54469"/>
                </a:cubicBezTo>
                <a:cubicBezTo>
                  <a:pt x="2135505" y="57009"/>
                  <a:pt x="2146300" y="51929"/>
                  <a:pt x="2175510" y="54469"/>
                </a:cubicBezTo>
                <a:cubicBezTo>
                  <a:pt x="2204720" y="57009"/>
                  <a:pt x="2225675" y="62724"/>
                  <a:pt x="2254885" y="67804"/>
                </a:cubicBezTo>
                <a:cubicBezTo>
                  <a:pt x="2284095" y="72884"/>
                  <a:pt x="2291715" y="78599"/>
                  <a:pt x="2320925" y="81139"/>
                </a:cubicBezTo>
                <a:cubicBezTo>
                  <a:pt x="2350135" y="83679"/>
                  <a:pt x="2371725" y="81139"/>
                  <a:pt x="2400935" y="81139"/>
                </a:cubicBezTo>
                <a:cubicBezTo>
                  <a:pt x="2430145" y="81139"/>
                  <a:pt x="2437765" y="78599"/>
                  <a:pt x="2466975" y="81139"/>
                </a:cubicBezTo>
                <a:cubicBezTo>
                  <a:pt x="2496185" y="83679"/>
                  <a:pt x="2517775" y="89394"/>
                  <a:pt x="2546985" y="94474"/>
                </a:cubicBezTo>
                <a:cubicBezTo>
                  <a:pt x="2576195" y="99554"/>
                  <a:pt x="2586355" y="105269"/>
                  <a:pt x="2613025" y="107809"/>
                </a:cubicBezTo>
                <a:cubicBezTo>
                  <a:pt x="2639695" y="110349"/>
                  <a:pt x="2652395" y="105269"/>
                  <a:pt x="2679065" y="107809"/>
                </a:cubicBezTo>
                <a:cubicBezTo>
                  <a:pt x="2705735" y="110349"/>
                  <a:pt x="2719070" y="115429"/>
                  <a:pt x="2745740" y="120509"/>
                </a:cubicBezTo>
                <a:cubicBezTo>
                  <a:pt x="2772410" y="125589"/>
                  <a:pt x="2782570" y="128764"/>
                  <a:pt x="2811780" y="133844"/>
                </a:cubicBezTo>
                <a:cubicBezTo>
                  <a:pt x="2840990" y="138924"/>
                  <a:pt x="2862580" y="144639"/>
                  <a:pt x="2891790" y="147179"/>
                </a:cubicBezTo>
                <a:cubicBezTo>
                  <a:pt x="2921000" y="149719"/>
                  <a:pt x="2931160" y="144639"/>
                  <a:pt x="2957830" y="147179"/>
                </a:cubicBezTo>
                <a:cubicBezTo>
                  <a:pt x="2984500" y="149719"/>
                  <a:pt x="2997835" y="157974"/>
                  <a:pt x="3024505" y="160514"/>
                </a:cubicBezTo>
                <a:cubicBezTo>
                  <a:pt x="3051175" y="163054"/>
                  <a:pt x="3061335" y="157974"/>
                  <a:pt x="3090545" y="160514"/>
                </a:cubicBezTo>
                <a:cubicBezTo>
                  <a:pt x="3119755" y="163054"/>
                  <a:pt x="3138170" y="171309"/>
                  <a:pt x="3169920" y="173849"/>
                </a:cubicBezTo>
                <a:cubicBezTo>
                  <a:pt x="3201670" y="176389"/>
                  <a:pt x="3220720" y="173849"/>
                  <a:pt x="3249930" y="173849"/>
                </a:cubicBezTo>
                <a:cubicBezTo>
                  <a:pt x="3279140" y="173849"/>
                  <a:pt x="3289300" y="173849"/>
                  <a:pt x="3315970" y="173849"/>
                </a:cubicBezTo>
                <a:cubicBezTo>
                  <a:pt x="3342640" y="173849"/>
                  <a:pt x="3355975" y="173849"/>
                  <a:pt x="3382645" y="173849"/>
                </a:cubicBezTo>
                <a:cubicBezTo>
                  <a:pt x="3409315" y="173849"/>
                  <a:pt x="3422015" y="173849"/>
                  <a:pt x="3448685" y="173849"/>
                </a:cubicBezTo>
                <a:cubicBezTo>
                  <a:pt x="3475355" y="173849"/>
                  <a:pt x="3488055" y="173849"/>
                  <a:pt x="3514725" y="173849"/>
                </a:cubicBezTo>
                <a:cubicBezTo>
                  <a:pt x="3541395" y="173849"/>
                  <a:pt x="3554730" y="168769"/>
                  <a:pt x="3581400" y="173849"/>
                </a:cubicBezTo>
                <a:cubicBezTo>
                  <a:pt x="3608070" y="178929"/>
                  <a:pt x="3620770" y="195439"/>
                  <a:pt x="3647440" y="200519"/>
                </a:cubicBezTo>
                <a:cubicBezTo>
                  <a:pt x="3674110" y="205599"/>
                  <a:pt x="3687445" y="197979"/>
                  <a:pt x="3714115" y="200519"/>
                </a:cubicBezTo>
                <a:cubicBezTo>
                  <a:pt x="3740785" y="203059"/>
                  <a:pt x="3753485" y="208774"/>
                  <a:pt x="3780155" y="213854"/>
                </a:cubicBezTo>
                <a:cubicBezTo>
                  <a:pt x="3806825" y="218934"/>
                  <a:pt x="3820160" y="219569"/>
                  <a:pt x="3846830" y="227189"/>
                </a:cubicBezTo>
                <a:cubicBezTo>
                  <a:pt x="3873500" y="234809"/>
                  <a:pt x="3886200" y="242429"/>
                  <a:pt x="3912870" y="253224"/>
                </a:cubicBezTo>
                <a:cubicBezTo>
                  <a:pt x="3939540" y="264019"/>
                  <a:pt x="3952875" y="269099"/>
                  <a:pt x="3979545" y="279894"/>
                </a:cubicBezTo>
                <a:cubicBezTo>
                  <a:pt x="4006215" y="290689"/>
                  <a:pt x="4016375" y="298309"/>
                  <a:pt x="4045585" y="306564"/>
                </a:cubicBezTo>
                <a:cubicBezTo>
                  <a:pt x="4074795" y="314819"/>
                  <a:pt x="4095750" y="311644"/>
                  <a:pt x="4124960" y="319899"/>
                </a:cubicBezTo>
                <a:cubicBezTo>
                  <a:pt x="4154170" y="328154"/>
                  <a:pt x="4162425" y="330694"/>
                  <a:pt x="4191635" y="346569"/>
                </a:cubicBezTo>
                <a:cubicBezTo>
                  <a:pt x="4220845" y="362444"/>
                  <a:pt x="4256405" y="389114"/>
                  <a:pt x="4271010" y="399274"/>
                </a:cubicBezTo>
              </a:path>
            </a:pathLst>
          </a:cu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对象 12"/>
          <p:cNvGraphicFramePr/>
          <p:nvPr/>
        </p:nvGraphicFramePr>
        <p:xfrm>
          <a:off x="1363980" y="4113530"/>
          <a:ext cx="2826385" cy="272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r:id="rId8" imgW="6410325" imgH="6086475" progId="Paint.Picture">
                  <p:embed/>
                </p:oleObj>
              </mc:Choice>
              <mc:Fallback>
                <p:oleObj r:id="rId8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63980" y="4113530"/>
                        <a:ext cx="2826385" cy="2727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6706870" y="131381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CD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12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乘号 5"/>
          <p:cNvSpPr/>
          <p:nvPr/>
        </p:nvSpPr>
        <p:spPr>
          <a:xfrm>
            <a:off x="4427855" y="2420620"/>
            <a:ext cx="288290" cy="360045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乘号 9"/>
          <p:cNvSpPr/>
          <p:nvPr/>
        </p:nvSpPr>
        <p:spPr>
          <a:xfrm>
            <a:off x="5959475" y="2420620"/>
            <a:ext cx="288290" cy="360045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乘号 10"/>
          <p:cNvSpPr/>
          <p:nvPr/>
        </p:nvSpPr>
        <p:spPr>
          <a:xfrm>
            <a:off x="5958840" y="2713355"/>
            <a:ext cx="288290" cy="360045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/>
      <p:bldP spid="15" grpId="1"/>
      <p:bldP spid="6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1179830" y="979805"/>
            <a:ext cx="709549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下列各组转化关系中的反应为初中化学常见的反应，其中的</a:t>
            </a:r>
            <a:r>
              <a:rPr 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“→”</a:t>
            </a:r>
            <a:r>
              <a:rPr 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表示某种物质可一步反应生成另一种物质。甲、乙、丙三种物质不符合对应</a:t>
            </a:r>
            <a:r>
              <a:rPr 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转化关系</a:t>
            </a:r>
            <a:r>
              <a:rPr 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的是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(      )</a:t>
            </a: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113790" y="2019300"/>
          <a:ext cx="5689600" cy="3101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8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89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D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78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转化关系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89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物质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甲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CaCO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FeCl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乙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Fe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丙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Fe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</a:t>
                      </a:r>
                      <a:r>
                        <a:rPr lang="en-US" sz="20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20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图片 2"/>
          <p:cNvPicPr/>
          <p:nvPr/>
        </p:nvPicPr>
        <p:blipFill>
          <a:blip r:embed="rId6"/>
          <a:stretch>
            <a:fillRect/>
          </a:stretch>
        </p:blipFill>
        <p:spPr>
          <a:xfrm>
            <a:off x="2153920" y="2615565"/>
            <a:ext cx="1008000" cy="932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/>
          <p:nvPr/>
        </p:nvPicPr>
        <p:blipFill>
          <a:blip r:embed="rId6"/>
          <a:stretch>
            <a:fillRect/>
          </a:stretch>
        </p:blipFill>
        <p:spPr>
          <a:xfrm>
            <a:off x="3322320" y="2545715"/>
            <a:ext cx="1007745" cy="9328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7"/>
          <a:stretch>
            <a:fillRect/>
          </a:stretch>
        </p:blipFill>
        <p:spPr>
          <a:xfrm>
            <a:off x="4488180" y="2591435"/>
            <a:ext cx="1008000" cy="932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8"/>
          <a:stretch>
            <a:fillRect/>
          </a:stretch>
        </p:blipFill>
        <p:spPr>
          <a:xfrm>
            <a:off x="5664835" y="2625725"/>
            <a:ext cx="1008000" cy="932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>
          <a:xfrm>
            <a:off x="6061075" y="1385570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lang="en-US" altLang="zh-CN" sz="4400" b="1" strike="noStrike" noProof="1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59585" y="5274310"/>
            <a:ext cx="6051550" cy="1568450"/>
            <a:chOff x="2771" y="8306"/>
            <a:chExt cx="9530" cy="2470"/>
          </a:xfrm>
        </p:grpSpPr>
        <p:sp>
          <p:nvSpPr>
            <p:cNvPr id="9" name="文本框 8"/>
            <p:cNvSpPr txBox="1"/>
            <p:nvPr/>
          </p:nvSpPr>
          <p:spPr>
            <a:xfrm>
              <a:off x="2771" y="8306"/>
              <a:ext cx="9531" cy="2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Fe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</a:t>
              </a:r>
              <a:r>
                <a:rPr lang="zh-CN" alt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是碱性氧化物，碱性氧化物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酸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=</a:t>
              </a:r>
              <a:r>
                <a:rPr lang="zh-CN" alt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盐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水</a:t>
              </a:r>
            </a:p>
            <a:p>
              <a:pPr algn="l"/>
              <a:r>
                <a:rPr lang="zh-CN" alt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复分解反应前后同种元素化合价不变的原则</a:t>
              </a:r>
            </a:p>
            <a:p>
              <a:pPr algn="l"/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Fe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+6HCl=2FeCl</a:t>
              </a:r>
              <a:r>
                <a:rPr lang="en-US" altLang="zh-CN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+3H</a:t>
              </a:r>
              <a:r>
                <a:rPr lang="en-US" altLang="zh-CN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altLang="zh-CN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</a:p>
            <a:p>
              <a:pPr algn="l"/>
              <a:r>
                <a:rPr lang="en-US" altLang="en-US" b="1">
                  <a:solidFill>
                    <a:srgbClr val="00206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∴</a:t>
              </a:r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Fe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</a:t>
              </a:r>
              <a:r>
                <a:rPr lang="en-US" b="1">
                  <a:solidFill>
                    <a:srgbClr val="002060"/>
                  </a:solidFill>
                  <a:cs typeface="Arial" panose="020B0604020202020204" pitchFamily="34" charset="0"/>
                  <a:sym typeface="+mn-ea"/>
                </a:rPr>
                <a:t>→</a:t>
              </a:r>
              <a:r>
                <a:rPr lang="en-US" b="1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FeCl</a:t>
              </a:r>
              <a:r>
                <a:rPr lang="en-US" b="1" baseline="-25000">
                  <a:solidFill>
                    <a:srgbClr val="00206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endParaRPr lang="en-US" altLang="en-US" b="1" baseline="-2500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0" name="乘号 9"/>
            <p:cNvSpPr/>
            <p:nvPr/>
          </p:nvSpPr>
          <p:spPr>
            <a:xfrm>
              <a:off x="4592" y="10163"/>
              <a:ext cx="340" cy="524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3" name="对象 12"/>
          <p:cNvGraphicFramePr/>
          <p:nvPr/>
        </p:nvGraphicFramePr>
        <p:xfrm>
          <a:off x="6916420" y="1993900"/>
          <a:ext cx="2097405" cy="312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r:id="rId9" imgW="6410325" imgH="6086475" progId="Paint.Picture">
                  <p:embed/>
                </p:oleObj>
              </mc:Choice>
              <mc:Fallback>
                <p:oleObj r:id="rId9" imgW="6410325" imgH="6086475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16420" y="1993900"/>
                        <a:ext cx="2097405" cy="3126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5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1116965" y="1028065"/>
            <a:ext cx="749363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甲、乙、丙、丁均为初中化学常见的物质，它们之间的部分转化关系如图所示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部分反应物、生成物和反应条件已略去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“—”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表示物质之间能发生化学反应“→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”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表示物质之间的转化关系。下列推论不正确的是（       ）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99235" y="231584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C</a:t>
            </a:r>
          </a:p>
        </p:txBody>
      </p:sp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31750" name="AutoShape 50">
            <a:hlinkClick r:id="rId4" action="ppaction://hlinksldjump"/>
          </p:cNvPr>
          <p:cNvSpPr/>
          <p:nvPr/>
        </p:nvSpPr>
        <p:spPr>
          <a:xfrm>
            <a:off x="6443663" y="260350"/>
            <a:ext cx="431800" cy="358775"/>
          </a:xfrm>
          <a:prstGeom prst="actionButtonHom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6"/>
          <a:stretch>
            <a:fillRect/>
          </a:stretch>
        </p:blipFill>
        <p:spPr>
          <a:xfrm>
            <a:off x="6734810" y="2965450"/>
            <a:ext cx="2386965" cy="15468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文本框 105"/>
          <p:cNvSpPr txBox="1"/>
          <p:nvPr/>
        </p:nvSpPr>
        <p:spPr>
          <a:xfrm>
            <a:off x="1363980" y="2966085"/>
            <a:ext cx="563626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A.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若甲是碳酸钙，则乙转化成丙的反应可以是放热反应</a:t>
            </a:r>
          </a:p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B.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若乙是常用的溶剂，则丁可以是单质碳</a:t>
            </a:r>
          </a:p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C.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若甲是碳酸钠，乙是硫酸钠，则丁可以是氯化钡</a:t>
            </a:r>
          </a:p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D.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若丙是二氧化碳，丁是熟石灰，则丁可以通过复分解反应转化为乙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5870" y="4512310"/>
            <a:ext cx="7397115" cy="19380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A、若甲是碳酸钙，碳酸钙能够转化为氧化钙，氧化钙和水反应产生氢氧化钙属于放热反应，因此乙为氧化钙，丙为氢氧化钙，因为碳酸钙是不溶于水的碳酸盐，所以丁可以是盐酸，则乙转化成丙的反应是放热反应，故推论正确；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45870" y="4625340"/>
            <a:ext cx="7193280" cy="15684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B、若乙是常用的溶剂水，水可以分解产生氧气，氧气可以和碳反应，碳可以和二氧化碳反应，因此甲是二氧化碳，乙是水，丙是氧气，丁是碳，故推论正确；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49070" y="1294130"/>
            <a:ext cx="7193280" cy="119888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C、若甲是碳酸钠，乙是硫酸钠，若丁是氯化钡，则丙是含钠或碳酸根的盐或碱，但没有符合要求的物质，故推论错误；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27480" y="1294130"/>
            <a:ext cx="7149465" cy="11988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D、若丙是二氧化碳，丁是熟石灰，则甲可以是碳酸钠，乙可以是碳酸钙。则氢氧化钙可以通过复分解反应与碳酸钠等转化为碳酸钙沉淀，故推论正确；</a:t>
            </a:r>
          </a:p>
        </p:txBody>
      </p:sp>
      <p:sp>
        <p:nvSpPr>
          <p:cNvPr id="3" name="矩形 2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14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9" grpId="0" bldLvl="0" animBg="1"/>
      <p:bldP spid="9" grpId="1" animBg="1"/>
      <p:bldP spid="9" grpId="2" bldLvl="0" animBg="1"/>
      <p:bldP spid="10" grpId="0" bldLvl="0" animBg="1"/>
      <p:bldP spid="10" grpId="1" animBg="1"/>
      <p:bldP spid="10" grpId="2" bldLvl="0" animBg="1"/>
      <p:bldP spid="11" grpId="0" bldLvl="0" animBg="1"/>
      <p:bldP spid="11" grpId="1" animBg="1"/>
      <p:bldP spid="11" grpId="2" bldLvl="0" animBg="1"/>
      <p:bldP spid="12" grpId="0" bldLvl="0" animBg="1"/>
      <p:bldP spid="12" grpId="1" animBg="1"/>
      <p:bldP spid="12" grpId="2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1172845" y="920115"/>
            <a:ext cx="74377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除去下列物质中的杂质，所选试剂及操作方法错误的是（       ）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363980" y="1757045"/>
          <a:ext cx="7057390" cy="2936240"/>
        </p:xfrm>
        <a:graphic>
          <a:graphicData uri="http://schemas.openxmlformats.org/drawingml/2006/table">
            <a:tbl>
              <a:tblPr firstRow="1" bandRow="1">
                <a:tableStyleId>{1F468A6D-FD57-445B-983A-14EA8F392B02}</a:tableStyleId>
              </a:tblPr>
              <a:tblGrid>
                <a:gridCol w="685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9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选项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物质括号内为杂质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选用试剂及操作方法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A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CO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(CO)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通过足量的灼热氧化铜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3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B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Cu粉Fe粉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加过量的稀盐酸，过滤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C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FeCl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溶液CuCl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2000" baseline="-25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加过量铁粉，过滤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94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CaO粉末CaCO</a:t>
                      </a:r>
                      <a:r>
                        <a:rPr lang="en-US" sz="2000" baseline="-25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r>
                        <a:rPr lang="en-US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粉末</a:t>
                      </a:r>
                      <a:endParaRPr lang="en-US" altLang="en-US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>
                          <a:latin typeface="Times New Roman" panose="02020603050405020304" charset="0"/>
                        </a:rPr>
                        <a:t>加足量的水，充分搅拌后过滤</a:t>
                      </a:r>
                      <a:endParaRPr lang="en-US" altLang="en-US" sz="2000">
                        <a:latin typeface="Times New Roman" panose="02020603050405020304" charset="0"/>
                      </a:endParaRPr>
                    </a:p>
                  </a:txBody>
                  <a:tcPr marL="13970" marR="13970" marT="13970" marB="139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363345" y="4841875"/>
            <a:ext cx="7058025" cy="11988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A、CO能与灼热的氧化铜反应生成铜和二氧化碳，能除去杂质且没有引入新的杂质，符合除杂原则，故选项所采取的方法正确。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63980" y="4776470"/>
            <a:ext cx="7058025" cy="19380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B、因为铁是氢前金属，铜是氢后金属，所以Fe粉能与过量的稀盐酸反应生成氯化亚铁溶液和氢气，铜不能与稀盐酸反应，再过滤，能除去杂质且没有引入新的杂质，符合除杂原则，故选项所采取的方法正确。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63980" y="4794885"/>
            <a:ext cx="7058025" cy="156845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C、因为铁的活动性比铜强，所以过量铁粉能与溶液反应生成氯化亚铁溶液和铜，再过滤，能除去杂质且没有引入新的杂质，符合除杂原则，故选项所采取的方法正确。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37310" y="4764405"/>
            <a:ext cx="7058025" cy="119888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D、CaO能与水反应生成氢氧化钙，碳酸钙难溶于水，反而会把原物质除去，不符合除杂原则，故选项所采取的方法错误。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818640" y="113220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D</a:t>
            </a:r>
          </a:p>
        </p:txBody>
      </p:sp>
      <p:sp>
        <p:nvSpPr>
          <p:cNvPr id="4" name="矩形 3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15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3" grpId="2" bldLvl="0" animBg="1"/>
      <p:bldP spid="2" grpId="0" bldLvl="0" animBg="1"/>
      <p:bldP spid="2" grpId="1" animBg="1"/>
      <p:bldP spid="2" grpId="2" bldLvl="0" animBg="1"/>
      <p:bldP spid="5" grpId="0" bldLvl="0" animBg="1"/>
      <p:bldP spid="5" grpId="1" animBg="1"/>
      <p:bldP spid="5" grpId="2" bldLvl="0" animBg="1"/>
      <p:bldP spid="6" grpId="0" bldLvl="0" animBg="1"/>
      <p:bldP spid="6" grpId="1" animBg="1"/>
      <p:bldP spid="6" grpId="2" bldLvl="0" animBg="1"/>
      <p:bldP spid="15" grpId="1"/>
      <p:bldP spid="15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79525" y="931545"/>
            <a:ext cx="70726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下列选用的除杂试剂和实验操作都正确的是（括号内为杂质）</a:t>
            </a:r>
            <a:r>
              <a:rPr lang="en-US" altLang="zh-CN" b="1"/>
              <a:t>(        )</a:t>
            </a:r>
          </a:p>
        </p:txBody>
      </p:sp>
      <p:pic>
        <p:nvPicPr>
          <p:cNvPr id="13" name="图片 12"/>
          <p:cNvPicPr/>
          <p:nvPr/>
        </p:nvPicPr>
        <p:blipFill>
          <a:blip r:embed="rId5"/>
          <a:stretch>
            <a:fillRect/>
          </a:stretch>
        </p:blipFill>
        <p:spPr>
          <a:xfrm>
            <a:off x="4572000" y="-69850"/>
            <a:ext cx="47625" cy="1905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3" name="表格 22"/>
          <p:cNvGraphicFramePr/>
          <p:nvPr>
            <p:custDataLst>
              <p:tags r:id="rId1"/>
            </p:custDataLst>
          </p:nvPr>
        </p:nvGraphicFramePr>
        <p:xfrm>
          <a:off x="1371600" y="1758950"/>
          <a:ext cx="6730365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0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选项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物质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除杂试剂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（足量）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操作方法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CO(CO</a:t>
                      </a:r>
                      <a:r>
                        <a:rPr lang="en-US" altLang="zh-CN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氢氧化钠溶液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气体通过盛有氢氧化钠溶液的洗气瓶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K</a:t>
                      </a:r>
                      <a:r>
                        <a:rPr lang="en-US" altLang="zh-CN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altLang="zh-CN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(KCl)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稀盐酸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加入稀盐酸、蒸发、结晶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FeSO</a:t>
                      </a:r>
                      <a:r>
                        <a:rPr lang="en-US" altLang="zh-CN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(CuSO</a:t>
                      </a:r>
                      <a:r>
                        <a:rPr lang="en-US" altLang="zh-CN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锌粉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加入锌粉并过滤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Zn(Fe)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稀硫酸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加入稀硫酸，过滤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矩形 24"/>
          <p:cNvSpPr/>
          <p:nvPr/>
        </p:nvSpPr>
        <p:spPr>
          <a:xfrm>
            <a:off x="2751455" y="1132205"/>
            <a:ext cx="117221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4400" b="1" strike="noStrike" noProof="1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323340" y="4384040"/>
            <a:ext cx="7058025" cy="15684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CO</a:t>
            </a:r>
            <a:r>
              <a:rPr lang="en-US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是酸性氧化物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能与氢氧化钠溶液反应生成碳酸钠和水，CO不与氢氧化钠溶液反应，能除去杂质且没有引入新的杂质，符合除杂原则，故选项所采取的方法正确。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299845" y="4404995"/>
            <a:ext cx="7058025" cy="119888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K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CO</a:t>
            </a:r>
            <a:r>
              <a:rPr lang="en-US" altLang="zh-CN" b="1" baseline="-25000"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能与稀盐酸反应生成氯化钾、水和二氧化碳，反而会把原物质除去，不符合除杂原则，故选项所采取的方法错误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79525" y="4373245"/>
            <a:ext cx="7058025" cy="15684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C</a:t>
            </a:r>
            <a:r>
              <a:rPr lang="zh-CN" altLang="en-US" b="1"/>
              <a:t>、</a:t>
            </a:r>
            <a:r>
              <a:rPr lang="en-US" altLang="zh-CN" b="1"/>
              <a:t>Zn</a:t>
            </a:r>
            <a:r>
              <a:rPr lang="zh-CN" altLang="en-US" b="1"/>
              <a:t>的金属活动性比铁和铜都强，</a:t>
            </a:r>
            <a:r>
              <a:rPr lang="en-US" b="1"/>
              <a:t>FeSO</a:t>
            </a:r>
            <a:r>
              <a:rPr lang="en-US" b="1" baseline="-25000"/>
              <a:t>4</a:t>
            </a:r>
            <a:r>
              <a:rPr b="1"/>
              <a:t>和</a:t>
            </a:r>
            <a:r>
              <a:rPr lang="en-US" b="1"/>
              <a:t>CuSO</a:t>
            </a:r>
            <a:r>
              <a:rPr lang="en-US" b="1" baseline="-25000"/>
              <a:t>4</a:t>
            </a:r>
            <a:r>
              <a:rPr b="1"/>
              <a:t>均能与锌粉反应，不但能把杂质除去，也会把原物质除去，不符合除杂原则，故选项所采取的方法错误。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279525" y="4373245"/>
            <a:ext cx="7058025" cy="15684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b="1"/>
              <a:t>D、Fe和Zn</a:t>
            </a:r>
            <a:r>
              <a:rPr lang="zh-CN" b="1"/>
              <a:t>在金属活动性顺序表中</a:t>
            </a:r>
            <a:r>
              <a:rPr b="1"/>
              <a:t>均</a:t>
            </a:r>
            <a:r>
              <a:rPr lang="zh-CN" b="1"/>
              <a:t>排在氢之前，均</a:t>
            </a:r>
            <a:r>
              <a:rPr b="1"/>
              <a:t>能与稀硫酸反应，不但能把杂质除去，也会把原物质除去，不符合除杂原则，故选项所采取的方法错误。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16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/>
      <p:bldP spid="25" grpId="2"/>
      <p:bldP spid="26" grpId="0" bldLvl="0" animBg="1"/>
      <p:bldP spid="26" grpId="1" animBg="1"/>
      <p:bldP spid="26" grpId="2" bldLvl="0" animBg="1"/>
      <p:bldP spid="27" grpId="0" bldLvl="0" animBg="1"/>
      <p:bldP spid="27" grpId="1" animBg="1"/>
      <p:bldP spid="27" grpId="2" bldLvl="0" animBg="1"/>
      <p:bldP spid="28" grpId="0" bldLvl="0" animBg="1"/>
      <p:bldP spid="28" grpId="1" animBg="1"/>
      <p:bldP spid="28" grpId="2" bldLvl="0" animBg="1"/>
      <p:bldP spid="29" grpId="0" bldLvl="0" animBg="1"/>
      <p:bldP spid="29" grpId="1" animBg="1"/>
      <p:bldP spid="29" grpId="2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graphicFrame>
        <p:nvGraphicFramePr>
          <p:cNvPr id="15" name="表格 14"/>
          <p:cNvGraphicFramePr/>
          <p:nvPr/>
        </p:nvGraphicFramePr>
        <p:xfrm>
          <a:off x="2032000" y="6024880"/>
          <a:ext cx="0" cy="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b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图片 15"/>
          <p:cNvPicPr/>
          <p:nvPr/>
        </p:nvPicPr>
        <p:blipFill>
          <a:blip r:embed="rId5"/>
          <a:stretch>
            <a:fillRect/>
          </a:stretch>
        </p:blipFill>
        <p:spPr>
          <a:xfrm>
            <a:off x="1103630" y="3802380"/>
            <a:ext cx="3596005" cy="24999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901700" y="633095"/>
            <a:ext cx="797623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/>
              <a:t>学习了单质、氧化物、酸、碱、盐的性质后，发现有很多不同类别的物质在发生反应时都有盐生成（其它物质省略）如图所示。请回答：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1</a:t>
            </a:r>
            <a:r>
              <a:rPr lang="zh-CN" altLang="en-US" sz="2000" b="1"/>
              <a:t>）若盐是硫酸钾，则①中发生反应的化学方程式为</a:t>
            </a:r>
            <a:r>
              <a:rPr lang="en-US" altLang="zh-CN" sz="2000" b="1"/>
              <a:t>____________________________</a:t>
            </a:r>
            <a:r>
              <a:rPr lang="zh-CN" altLang="en-US" sz="2000" b="1"/>
              <a:t>。</a:t>
            </a:r>
          </a:p>
          <a:p>
            <a:r>
              <a:rPr lang="zh-CN" altLang="en-US" sz="2000" b="1">
                <a:sym typeface="+mn-ea"/>
              </a:rPr>
              <a:t>（</a:t>
            </a:r>
            <a:r>
              <a:rPr lang="en-US" altLang="zh-CN" sz="2000" b="1">
                <a:sym typeface="+mn-ea"/>
              </a:rPr>
              <a:t>2</a:t>
            </a:r>
            <a:r>
              <a:rPr lang="zh-CN" altLang="en-US" sz="2000" b="1">
                <a:sym typeface="+mn-ea"/>
              </a:rPr>
              <a:t>）若盐是硝酸铜，由⑦来实现的化学方程式为：</a:t>
            </a:r>
            <a:r>
              <a:rPr lang="en-US" altLang="zh-CN" sz="2000" b="1">
                <a:sym typeface="+mn-ea"/>
              </a:rPr>
              <a:t>_____________________________________</a:t>
            </a:r>
            <a:r>
              <a:rPr lang="zh-CN" altLang="en-US" sz="2000" b="1">
                <a:sym typeface="+mn-ea"/>
              </a:rPr>
              <a:t>。</a:t>
            </a:r>
            <a:endParaRPr lang="zh-CN" altLang="en-US" sz="2000" b="1"/>
          </a:p>
          <a:p>
            <a:r>
              <a:rPr lang="zh-CN" altLang="en-US" sz="2000" b="1"/>
              <a:t>（</a:t>
            </a:r>
            <a:r>
              <a:rPr lang="en-US" altLang="zh-CN" sz="2000" b="1"/>
              <a:t>3</a:t>
            </a:r>
            <a:r>
              <a:rPr lang="zh-CN" altLang="en-US" sz="2000" b="1"/>
              <a:t>）若盐是氯化亚铁，则在已显示的变化中可以通过置换反应来实现的有</a:t>
            </a:r>
            <a:r>
              <a:rPr lang="en-US" altLang="zh-CN" sz="2000" b="1"/>
              <a:t>______.(</a:t>
            </a:r>
            <a:r>
              <a:rPr lang="zh-CN" altLang="en-US" sz="2000" b="1"/>
              <a:t>填序号</a:t>
            </a:r>
            <a:r>
              <a:rPr lang="en-US" altLang="zh-CN" sz="2000" b="1"/>
              <a:t>)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4</a:t>
            </a:r>
            <a:r>
              <a:rPr lang="zh-CN" altLang="en-US" sz="2000" b="1"/>
              <a:t>）图中⑤处应补充的文字是</a:t>
            </a:r>
            <a:r>
              <a:rPr lang="en-US" altLang="zh-CN" sz="2000" b="1"/>
              <a:t>______________</a:t>
            </a:r>
            <a:r>
              <a:rPr lang="zh-CN" altLang="en-US" sz="2000" b="1"/>
              <a:t>（写一种，不能与图中已有信息重复）</a:t>
            </a:r>
          </a:p>
        </p:txBody>
      </p:sp>
      <p:graphicFrame>
        <p:nvGraphicFramePr>
          <p:cNvPr id="20" name="对象 19"/>
          <p:cNvGraphicFramePr/>
          <p:nvPr/>
        </p:nvGraphicFramePr>
        <p:xfrm>
          <a:off x="5391785" y="3630930"/>
          <a:ext cx="3486150" cy="2671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r:id="rId6" imgW="6943725" imgH="5572125" progId="Paint.Picture">
                  <p:embed/>
                </p:oleObj>
              </mc:Choice>
              <mc:Fallback>
                <p:oleObj r:id="rId6" imgW="6943725" imgH="5572125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91785" y="3630930"/>
                        <a:ext cx="3486150" cy="2671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930275" y="1495425"/>
            <a:ext cx="39757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+2KOH=K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+2H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34820" y="271780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</a:rPr>
              <a:t>④⑥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30275" y="2101850"/>
            <a:ext cx="50761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CuSO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+Ba(NO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)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=Cu(NO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)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+BaSO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↓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384675" y="3115310"/>
            <a:ext cx="233045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酸</a:t>
            </a:r>
            <a:r>
              <a:rPr lang="en-US" altLang="zh-CN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金属（碱性）氧化物</a:t>
            </a:r>
          </a:p>
        </p:txBody>
      </p:sp>
      <p:graphicFrame>
        <p:nvGraphicFramePr>
          <p:cNvPr id="26" name="对象 25"/>
          <p:cNvGraphicFramePr/>
          <p:nvPr/>
        </p:nvGraphicFramePr>
        <p:xfrm>
          <a:off x="5121910" y="3503930"/>
          <a:ext cx="3756025" cy="2792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r:id="rId8" imgW="7115175" imgH="4638675" progId="Paint.Picture">
                  <p:embed/>
                </p:oleObj>
              </mc:Choice>
              <mc:Fallback>
                <p:oleObj r:id="rId8" imgW="7115175" imgH="4638675" progId="Paint.Picture">
                  <p:embed/>
                  <p:pic>
                    <p:nvPicPr>
                      <p:cNvPr id="0" name="图片 2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21910" y="3503930"/>
                        <a:ext cx="3756025" cy="2792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直接连接符 27"/>
          <p:cNvCxnSpPr/>
          <p:nvPr/>
        </p:nvCxnSpPr>
        <p:spPr>
          <a:xfrm flipV="1">
            <a:off x="5193665" y="4940935"/>
            <a:ext cx="2330450" cy="31115"/>
          </a:xfrm>
          <a:prstGeom prst="line">
            <a:avLst/>
          </a:prstGeom>
          <a:ln w="41275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5177155" y="6236335"/>
            <a:ext cx="1123315" cy="10795"/>
          </a:xfrm>
          <a:prstGeom prst="line">
            <a:avLst/>
          </a:prstGeom>
          <a:ln w="41275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287780" y="180975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17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53" name="图片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pic>
        <p:nvPicPr>
          <p:cNvPr id="2" name="图片 1"/>
          <p:cNvPicPr/>
          <p:nvPr/>
        </p:nvPicPr>
        <p:blipFill>
          <a:blip r:embed="rId4"/>
          <a:stretch>
            <a:fillRect/>
          </a:stretch>
        </p:blipFill>
        <p:spPr>
          <a:xfrm>
            <a:off x="1101725" y="4010660"/>
            <a:ext cx="1722755" cy="2149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" name="文本框 122"/>
          <p:cNvSpPr txBox="1"/>
          <p:nvPr/>
        </p:nvSpPr>
        <p:spPr>
          <a:xfrm>
            <a:off x="1101725" y="625475"/>
            <a:ext cx="732155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已知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C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E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分别是盐酸、硫酸铜溶液、氢氧化钠溶液、镁和氧化镁中的一种，它们之间的关系如图：一定条件下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可以生成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</a:rPr>
              <a:t>，其余相互连线的两种物质间能发生化学反应．请回答：</a:t>
            </a:r>
          </a:p>
          <a:p>
            <a:pPr marL="266700" indent="-266700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(1)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写出下列物质的化学式：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B______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E______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．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marL="266700" indent="-266700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(2)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写出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、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两种物质发生反应的化学方程式：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________________________________.</a:t>
            </a:r>
          </a:p>
          <a:p>
            <a:pPr marL="266700" indent="-266700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(3)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图中各反应的类型不含有四种基本反应类型中的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</a:t>
            </a:r>
            <a:r>
              <a:rPr 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反应．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41980" y="3554095"/>
            <a:ext cx="597979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由“一定条件下B可以生成A”的反应特点，根据反应前后元素种类不变，一般说来，生成物A与反应物B含有相同的组成元素，而在盐酸、硫酸铜溶液、氢氧化钠溶液、镁和氧化镁五种物质中，镁和氧化镁符合这个条件，则B为镁、A为氧化镁；“其余相互连线的两种物质间能发生化学反应”，A、B两物质都能和E发生反应，在五种物质中既与镁又与氧化镁反应的物质只有盐酸，所以E为盐酸；B能和C反应，除E盐酸外其余物质中能和镁发生反应的物质为硫酸铜，所以C为硫酸铜；最后剩余的物质氢氧化钠就是D．酸、碱、盐、金属氧化物四类物质之间所发生的反应都属于复分解反应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233670" y="2087245"/>
            <a:ext cx="20027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Mg           HCl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54785" y="2813685"/>
            <a:ext cx="48945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CuSO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+2NaOH=Na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SO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+Cu(OH)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cs typeface="Arial" panose="020B0604020202020204" pitchFamily="34" charset="0"/>
              </a:rPr>
              <a:t>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88440" y="353568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</a:rPr>
              <a:t>分解</a:t>
            </a:r>
          </a:p>
        </p:txBody>
      </p:sp>
      <p:sp>
        <p:nvSpPr>
          <p:cNvPr id="3" name="矩形 2"/>
          <p:cNvSpPr/>
          <p:nvPr/>
        </p:nvSpPr>
        <p:spPr>
          <a:xfrm>
            <a:off x="1287780" y="180975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18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4545" y="3996055"/>
            <a:ext cx="2600325" cy="2552065"/>
            <a:chOff x="1267" y="6293"/>
            <a:chExt cx="4095" cy="4019"/>
          </a:xfrm>
        </p:grpSpPr>
        <p:sp>
          <p:nvSpPr>
            <p:cNvPr id="4" name="文本框 3"/>
            <p:cNvSpPr txBox="1"/>
            <p:nvPr/>
          </p:nvSpPr>
          <p:spPr>
            <a:xfrm>
              <a:off x="3481" y="6293"/>
              <a:ext cx="1354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MgO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31" y="7057"/>
              <a:ext cx="98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Mg</a:t>
              </a:r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67" y="9588"/>
              <a:ext cx="169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CuSO</a:t>
              </a:r>
              <a:r>
                <a:rPr lang="en-US" altLang="zh-CN" b="1" baseline="-25000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4</a:t>
              </a:r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27" y="9475"/>
              <a:ext cx="162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NaOH</a:t>
              </a:r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222" y="7533"/>
              <a:ext cx="11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b="1">
                  <a:solidFill>
                    <a:srgbClr val="C0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HCl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pic>
        <p:nvPicPr>
          <p:cNvPr id="31774" name="图片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1468755" y="965200"/>
            <a:ext cx="7414260" cy="3157855"/>
            <a:chOff x="2260" y="1520"/>
            <a:chExt cx="11676" cy="4973"/>
          </a:xfrm>
        </p:grpSpPr>
        <p:sp>
          <p:nvSpPr>
            <p:cNvPr id="102" name="文本框 101"/>
            <p:cNvSpPr txBox="1"/>
            <p:nvPr/>
          </p:nvSpPr>
          <p:spPr>
            <a:xfrm>
              <a:off x="2260" y="1520"/>
              <a:ext cx="11676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b="1">
                  <a:latin typeface="Times New Roman" panose="02020603050405020304" charset="0"/>
                  <a:cs typeface="Times New Roman" panose="02020603050405020304" charset="0"/>
                </a:rPr>
                <a:t>在下列转化关系中，各物质均是初中化学常见物质，其中甲、乙、丙属于单质，</a:t>
              </a:r>
              <a:r>
                <a:rPr lang="en-US" b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r>
                <a:rPr lang="zh-CN" b="1">
                  <a:latin typeface="Times New Roman" panose="02020603050405020304" charset="0"/>
                  <a:cs typeface="Times New Roman" panose="02020603050405020304" charset="0"/>
                </a:rPr>
                <a:t>为黑色固体，</a:t>
              </a:r>
              <a:r>
                <a:rPr lang="en-US" b="1">
                  <a:latin typeface="Times New Roman" panose="02020603050405020304" charset="0"/>
                  <a:cs typeface="Times New Roman" panose="02020603050405020304" charset="0"/>
                </a:rPr>
                <a:t>C</a:t>
              </a:r>
              <a:r>
                <a:rPr lang="zh-CN" b="1">
                  <a:latin typeface="Times New Roman" panose="02020603050405020304" charset="0"/>
                  <a:cs typeface="Times New Roman" panose="02020603050405020304" charset="0"/>
                </a:rPr>
                <a:t>属于盐．</a:t>
              </a:r>
              <a:endParaRPr lang="zh-CN" altLang="en-US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260" y="2716"/>
              <a:ext cx="10902" cy="3777"/>
              <a:chOff x="2260" y="2716"/>
              <a:chExt cx="10902" cy="3777"/>
            </a:xfrm>
          </p:grpSpPr>
          <p:sp>
            <p:nvSpPr>
              <p:cNvPr id="104" name="文本框 103"/>
              <p:cNvSpPr txBox="1"/>
              <p:nvPr/>
            </p:nvSpPr>
            <p:spPr>
              <a:xfrm>
                <a:off x="2260" y="3441"/>
                <a:ext cx="10903" cy="30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③A+D→C+B ④C+E→Cu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（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OH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）</a:t>
                </a:r>
                <a:r>
                  <a:rPr lang="en-US" b="1" baseline="-25000"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↓+NaCl</a:t>
                </a:r>
                <a:endParaRPr lang="zh-CN" b="1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回答下列问题：</a:t>
                </a:r>
              </a:p>
              <a:p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（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1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）用化学式表示：乙</a:t>
                </a:r>
                <a:r>
                  <a:rPr lang="zh-CN" b="1" u="sng">
                    <a:latin typeface="Times New Roman" panose="02020603050405020304" charset="0"/>
                    <a:cs typeface="Times New Roman" panose="02020603050405020304" charset="0"/>
                  </a:rPr>
                  <a:t>　　　　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；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B</a:t>
                </a:r>
                <a:r>
                  <a:rPr lang="zh-CN" b="1" u="sng">
                    <a:latin typeface="Times New Roman" panose="02020603050405020304" charset="0"/>
                    <a:cs typeface="Times New Roman" panose="02020603050405020304" charset="0"/>
                  </a:rPr>
                  <a:t>　　　　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．</a:t>
                </a:r>
              </a:p>
              <a:p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（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）反应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②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的化学方程式为</a:t>
                </a:r>
                <a:r>
                  <a:rPr lang="zh-CN" b="1" u="sng">
                    <a:latin typeface="Times New Roman" panose="02020603050405020304" charset="0"/>
                    <a:cs typeface="Times New Roman" panose="02020603050405020304" charset="0"/>
                  </a:rPr>
                  <a:t>　　　　　　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．</a:t>
                </a:r>
              </a:p>
              <a:p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（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3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）反应</a:t>
                </a:r>
                <a:r>
                  <a:rPr lang="en-US" b="1">
                    <a:latin typeface="Times New Roman" panose="02020603050405020304" charset="0"/>
                    <a:cs typeface="Times New Roman" panose="02020603050405020304" charset="0"/>
                  </a:rPr>
                  <a:t>④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的化学方程式为</a:t>
                </a:r>
                <a:r>
                  <a:rPr lang="zh-CN" b="1" u="sng">
                    <a:latin typeface="Times New Roman" panose="02020603050405020304" charset="0"/>
                    <a:cs typeface="Times New Roman" panose="02020603050405020304" charset="0"/>
                  </a:rPr>
                  <a:t>　　　　　　</a:t>
                </a:r>
                <a:r>
                  <a:rPr lang="zh-CN" b="1">
                    <a:latin typeface="Times New Roman" panose="02020603050405020304" charset="0"/>
                    <a:cs typeface="Times New Roman" panose="02020603050405020304" charset="0"/>
                  </a:rPr>
                  <a:t>．</a:t>
                </a:r>
                <a:endParaRPr lang="zh-CN" altLang="en-US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260" y="2716"/>
                <a:ext cx="5690" cy="724"/>
                <a:chOff x="2260" y="3168"/>
                <a:chExt cx="5690" cy="724"/>
              </a:xfrm>
            </p:grpSpPr>
            <p:pic>
              <p:nvPicPr>
                <p:cNvPr id="2" name="图片 1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098" y="3394"/>
                  <a:ext cx="572" cy="28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103" name="文本框 102"/>
                <p:cNvSpPr txBox="1"/>
                <p:nvPr/>
              </p:nvSpPr>
              <p:spPr>
                <a:xfrm>
                  <a:off x="2260" y="3168"/>
                  <a:ext cx="5387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b="1">
                      <a:latin typeface="Times New Roman" panose="02020603050405020304" charset="0"/>
                      <a:cs typeface="Times New Roman" panose="02020603050405020304" charset="0"/>
                    </a:rPr>
                    <a:t>①甲</a:t>
                  </a:r>
                  <a:r>
                    <a:rPr lang="en-US" altLang="zh-CN" b="1">
                      <a:latin typeface="Times New Roman" panose="02020603050405020304" charset="0"/>
                      <a:cs typeface="Times New Roman" panose="02020603050405020304" charset="0"/>
                    </a:rPr>
                    <a:t>+</a:t>
                  </a:r>
                  <a:r>
                    <a:rPr lang="zh-CN" altLang="en-US" b="1">
                      <a:latin typeface="Times New Roman" panose="02020603050405020304" charset="0"/>
                      <a:cs typeface="Times New Roman" panose="02020603050405020304" charset="0"/>
                    </a:rPr>
                    <a:t>乙     </a:t>
                  </a:r>
                  <a:r>
                    <a:rPr lang="en-US" b="1">
                      <a:latin typeface="Times New Roman" panose="02020603050405020304" charset="0"/>
                      <a:cs typeface="Times New Roman" panose="02020603050405020304" charset="0"/>
                    </a:rPr>
                    <a:t>B ②</a:t>
                  </a:r>
                  <a:r>
                    <a:rPr lang="zh-CN" b="1">
                      <a:latin typeface="Times New Roman" panose="02020603050405020304" charset="0"/>
                      <a:cs typeface="Times New Roman" panose="02020603050405020304" charset="0"/>
                    </a:rPr>
                    <a:t>甲</a:t>
                  </a:r>
                  <a:r>
                    <a:rPr lang="en-US" b="1">
                      <a:latin typeface="Times New Roman" panose="02020603050405020304" charset="0"/>
                      <a:cs typeface="Times New Roman" panose="02020603050405020304" charset="0"/>
                    </a:rPr>
                    <a:t>+</a:t>
                  </a:r>
                  <a:r>
                    <a:rPr lang="zh-CN" b="1">
                      <a:latin typeface="Times New Roman" panose="02020603050405020304" charset="0"/>
                      <a:cs typeface="Times New Roman" panose="02020603050405020304" charset="0"/>
                    </a:rPr>
                    <a:t>丙</a:t>
                  </a:r>
                  <a:endParaRPr lang="zh-CN" altLang="en-US" b="1"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pic>
              <p:nvPicPr>
                <p:cNvPr id="3" name="图片 2"/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19" y="3356"/>
                  <a:ext cx="306" cy="25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4" name="文本框 3"/>
                <p:cNvSpPr txBox="1"/>
                <p:nvPr/>
              </p:nvSpPr>
              <p:spPr>
                <a:xfrm>
                  <a:off x="7316" y="3168"/>
                  <a:ext cx="635" cy="7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b="1"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A</a:t>
                  </a:r>
                  <a:endParaRPr lang="en-US" altLang="en-US" b="1"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</p:grpSp>
      </p:grpSp>
      <p:sp>
        <p:nvSpPr>
          <p:cNvPr id="11" name="圆角矩形标注 10"/>
          <p:cNvSpPr/>
          <p:nvPr/>
        </p:nvSpPr>
        <p:spPr>
          <a:xfrm>
            <a:off x="3681095" y="2185035"/>
            <a:ext cx="3888740" cy="431800"/>
          </a:xfrm>
          <a:prstGeom prst="wedgeRoundRectCallou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68755" y="3992245"/>
            <a:ext cx="495173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解析：</a:t>
            </a:r>
          </a:p>
          <a:p>
            <a:pPr algn="l"/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④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CuCl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+2NaOH=Cu(OH)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↓+2NaCl</a:t>
            </a:r>
          </a:p>
          <a:p>
            <a:pPr algn="l"/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∵C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是盐</a:t>
            </a:r>
          </a:p>
          <a:p>
            <a:pPr algn="l"/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∴C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是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b="1" baseline="-2500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是</a:t>
            </a:r>
            <a:r>
              <a:rPr lang="en-US" altLang="zh-CN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NaOH</a:t>
            </a:r>
            <a:r>
              <a:rPr lang="zh-CN" altLang="en-US" b="1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。</a:t>
            </a:r>
          </a:p>
        </p:txBody>
      </p:sp>
      <p:sp>
        <p:nvSpPr>
          <p:cNvPr id="14" name="流程图: 可选过程 13"/>
          <p:cNvSpPr/>
          <p:nvPr/>
        </p:nvSpPr>
        <p:spPr>
          <a:xfrm>
            <a:off x="1822450" y="1700530"/>
            <a:ext cx="1440180" cy="504190"/>
          </a:xfrm>
          <a:prstGeom prst="flowChartAlternateProcess">
            <a:avLst/>
          </a:prstGeom>
          <a:solidFill>
            <a:srgbClr val="00B05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63620" y="1699895"/>
            <a:ext cx="1512570" cy="485140"/>
          </a:xfrm>
          <a:prstGeom prst="rect">
            <a:avLst/>
          </a:prstGeom>
          <a:solidFill>
            <a:srgbClr val="00B05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215890" y="1310005"/>
            <a:ext cx="1758950" cy="391160"/>
          </a:xfrm>
          <a:prstGeom prst="rect">
            <a:avLst/>
          </a:prstGeom>
          <a:solidFill>
            <a:srgbClr val="00B05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155190" y="1310640"/>
            <a:ext cx="2812415" cy="389255"/>
          </a:xfrm>
          <a:prstGeom prst="rect">
            <a:avLst/>
          </a:prstGeom>
          <a:solidFill>
            <a:srgbClr val="00B05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503045" y="5486400"/>
            <a:ext cx="703516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甲是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O</a:t>
            </a:r>
            <a:r>
              <a:rPr lang="en-US" altLang="zh-CN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丙是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Cu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是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CuO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，不溶于水的碱性氧化物</a:t>
            </a:r>
            <a:endParaRPr lang="en-US" altLang="zh-CN" b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③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CuO+2HCl=CuCl</a:t>
            </a:r>
            <a:r>
              <a:rPr lang="en-US" altLang="zh-CN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+H</a:t>
            </a:r>
            <a:r>
              <a:rPr lang="en-US" altLang="zh-CN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O</a:t>
            </a:r>
          </a:p>
          <a:p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∴B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是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en-US" altLang="zh-CN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O</a:t>
            </a:r>
            <a:r>
              <a:rPr lang="zh-CN" altLang="en-US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，由①可知乙是</a:t>
            </a:r>
            <a:r>
              <a:rPr lang="en-US" altLang="zh-CN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en-US" altLang="zh-CN" b="1" baseline="-250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068570" y="2914015"/>
            <a:ext cx="24288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                           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en-US" altLang="zh-CN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O</a:t>
            </a:r>
          </a:p>
        </p:txBody>
      </p:sp>
      <p:pic>
        <p:nvPicPr>
          <p:cNvPr id="20" name="61704547-3176-4FA0-AAD0-7DF1A1D1964B-1" descr="C:/Users/cong/AppData/Local/Temp/qt_temp.tn7724qt_temp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2745" y="3268345"/>
            <a:ext cx="2486025" cy="4953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237480" y="3726815"/>
            <a:ext cx="390017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CuCl</a:t>
            </a:r>
            <a:r>
              <a:rPr lang="en-US" altLang="zh-CN" sz="2000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+2NaOH=Cu(OH)</a:t>
            </a:r>
            <a:r>
              <a:rPr lang="en-US" altLang="zh-CN" sz="2000" b="1" baseline="-25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↓+2NaCl</a:t>
            </a:r>
          </a:p>
        </p:txBody>
      </p:sp>
      <p:sp>
        <p:nvSpPr>
          <p:cNvPr id="6" name="矩形 5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19</a:t>
            </a:r>
            <a:endParaRPr lang="zh-CN" altLang="en-US" sz="32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/>
      <p:bldP spid="13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/>
      <p:bldP spid="18" grpId="1"/>
      <p:bldP spid="19" grpId="0"/>
      <p:bldP spid="19" grpId="1"/>
      <p:bldP spid="21" grpId="0"/>
      <p:bldP spid="21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文本框 1"/>
          <p:cNvSpPr txBox="1"/>
          <p:nvPr/>
        </p:nvSpPr>
        <p:spPr>
          <a:xfrm>
            <a:off x="1179513" y="904875"/>
            <a:ext cx="7964487" cy="594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A～E是初中化学常见的物质，E是大理石的主要成分，它们的相互转化关系如图中甲所示。“—”表示相互间能反应，“→”表示能转化。部分反应条件、反应物、生成物已略去。图乙表示的是A、C的相关信息。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请回答下列问题。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(1)B的化学式为___________。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(2)C的用途之一为_________________________。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(3)①②③三个反应的基本反应类型都可以为______________。</a:t>
            </a:r>
          </a:p>
          <a:p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(4)A→E反应的化学方程式为_______________________________。</a:t>
            </a:r>
          </a:p>
        </p:txBody>
      </p:sp>
      <p:graphicFrame>
        <p:nvGraphicFramePr>
          <p:cNvPr id="43013" name="对象 7"/>
          <p:cNvGraphicFramePr/>
          <p:nvPr/>
        </p:nvGraphicFramePr>
        <p:xfrm>
          <a:off x="2049463" y="2308225"/>
          <a:ext cx="46148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r:id="rId4" imgW="4610100" imgH="1524000" progId="Paint.Picture">
                  <p:embed/>
                </p:oleObj>
              </mc:Choice>
              <mc:Fallback>
                <p:oleObj r:id="rId4" imgW="4610100" imgH="1524000" progId="Paint.Picture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49463" y="2308225"/>
                        <a:ext cx="4614862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5207000" y="180975"/>
            <a:ext cx="2543175" cy="723900"/>
            <a:chOff x="8200" y="286"/>
            <a:chExt cx="4004" cy="1140"/>
          </a:xfrm>
        </p:grpSpPr>
        <p:sp>
          <p:nvSpPr>
            <p:cNvPr id="10" name="矩形标注 9"/>
            <p:cNvSpPr/>
            <p:nvPr/>
          </p:nvSpPr>
          <p:spPr>
            <a:xfrm>
              <a:off x="8200" y="286"/>
              <a:ext cx="4005" cy="1140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3016" name="文本框 10"/>
            <p:cNvSpPr txBox="1"/>
            <p:nvPr/>
          </p:nvSpPr>
          <p:spPr>
            <a:xfrm>
              <a:off x="8436" y="577"/>
              <a:ext cx="357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b="1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主要成分</a:t>
              </a:r>
              <a:r>
                <a:rPr lang="en-US" altLang="zh-CN" b="1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CaCO</a:t>
              </a:r>
              <a:r>
                <a:rPr lang="en-US" altLang="zh-CN" b="1" baseline="-25000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3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727200" y="3560763"/>
            <a:ext cx="10461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CaCO</a:t>
            </a:r>
            <a:r>
              <a:rPr lang="en-US" altLang="zh-CN" b="1" baseline="-25000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3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751513" y="3560763"/>
            <a:ext cx="720725" cy="863600"/>
            <a:chOff x="9058" y="5608"/>
            <a:chExt cx="1134" cy="1360"/>
          </a:xfrm>
        </p:grpSpPr>
        <p:sp>
          <p:nvSpPr>
            <p:cNvPr id="15" name="上箭头标注 14"/>
            <p:cNvSpPr/>
            <p:nvPr/>
          </p:nvSpPr>
          <p:spPr>
            <a:xfrm>
              <a:off x="9058" y="5608"/>
              <a:ext cx="1134" cy="1361"/>
            </a:xfrm>
            <a:prstGeom prst="up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3020" name="文本框 15"/>
            <p:cNvSpPr txBox="1"/>
            <p:nvPr/>
          </p:nvSpPr>
          <p:spPr>
            <a:xfrm>
              <a:off x="9166" y="6036"/>
              <a:ext cx="91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CO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37088" y="3560763"/>
            <a:ext cx="733425" cy="863600"/>
            <a:chOff x="7302" y="5608"/>
            <a:chExt cx="1156" cy="1360"/>
          </a:xfrm>
        </p:grpSpPr>
        <p:sp>
          <p:nvSpPr>
            <p:cNvPr id="14" name="上箭头标注 13"/>
            <p:cNvSpPr/>
            <p:nvPr/>
          </p:nvSpPr>
          <p:spPr>
            <a:xfrm>
              <a:off x="7302" y="5608"/>
              <a:ext cx="1134" cy="1361"/>
            </a:xfrm>
            <a:prstGeom prst="up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3023" name="文本框 16"/>
            <p:cNvSpPr txBox="1"/>
            <p:nvPr/>
          </p:nvSpPr>
          <p:spPr>
            <a:xfrm>
              <a:off x="7332" y="6123"/>
              <a:ext cx="1127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CO</a:t>
              </a:r>
              <a:r>
                <a:rPr lang="en-US" altLang="zh-CN" b="1" baseline="-25000">
                  <a:solidFill>
                    <a:srgbClr val="C00000"/>
                  </a:solidFill>
                  <a:latin typeface="MV Boli" panose="02000500030200090000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630488" y="2508250"/>
            <a:ext cx="715962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CO</a:t>
            </a:r>
            <a:r>
              <a:rPr lang="en-US" altLang="zh-CN" b="1" baseline="-25000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51288" y="2308225"/>
            <a:ext cx="582612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CO</a:t>
            </a:r>
          </a:p>
        </p:txBody>
      </p:sp>
      <p:sp>
        <p:nvSpPr>
          <p:cNvPr id="21" name="波形 20"/>
          <p:cNvSpPr/>
          <p:nvPr/>
        </p:nvSpPr>
        <p:spPr>
          <a:xfrm>
            <a:off x="1492250" y="2106613"/>
            <a:ext cx="1871663" cy="1970088"/>
          </a:xfrm>
          <a:prstGeom prst="wave">
            <a:avLst/>
          </a:prstGeom>
          <a:solidFill>
            <a:srgbClr val="00FF99">
              <a:alpha val="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2" name="文本框 21"/>
          <p:cNvSpPr txBox="1"/>
          <p:nvPr/>
        </p:nvSpPr>
        <p:spPr>
          <a:xfrm>
            <a:off x="3027363" y="4292600"/>
            <a:ext cx="5513387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  <a:r>
              <a:rPr lang="en-US" altLang="zh-CN" sz="20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生成盐的情况很多，但能跟酸性氧化物</a:t>
            </a:r>
            <a:r>
              <a:rPr lang="en-US" altLang="zh-CN" sz="2000" b="1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CO</a:t>
            </a:r>
            <a:r>
              <a:rPr lang="en-US" altLang="zh-CN" sz="2000" b="1" baseline="-25000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2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反应生成</a:t>
            </a:r>
            <a:r>
              <a:rPr lang="en-US" altLang="zh-CN" sz="2000" b="1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CaCO</a:t>
            </a:r>
            <a:r>
              <a:rPr lang="en-US" altLang="zh-CN" sz="2000" b="1" baseline="-25000">
                <a:solidFill>
                  <a:srgbClr val="C00000"/>
                </a:solidFill>
                <a:latin typeface="MV Boli" panose="02000500030200090000" charset="0"/>
                <a:ea typeface="宋体" panose="02010600030101010101" pitchFamily="2" charset="-122"/>
              </a:rPr>
              <a:t>3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的物质只有</a:t>
            </a:r>
            <a:r>
              <a:rPr lang="en-US" altLang="zh-CN" sz="2000" b="1">
                <a:solidFill>
                  <a:srgbClr val="C00000"/>
                </a:solidFill>
                <a:latin typeface="MV Boli" panose="02000500030200090000" charset="0"/>
                <a:ea typeface="楷体" panose="02010609060101010101" pitchFamily="49" charset="-122"/>
              </a:rPr>
              <a:t>Ca(OH)</a:t>
            </a:r>
            <a:r>
              <a:rPr lang="en-US" altLang="zh-CN" sz="2000" b="1" baseline="-25000">
                <a:solidFill>
                  <a:srgbClr val="C00000"/>
                </a:solidFill>
                <a:latin typeface="MV Boli" panose="02000500030200090000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121025" y="4497388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Ca(OH)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2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614488" y="1990725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MV Boli" panose="02000500030200090000" charset="0"/>
                <a:ea typeface="楷体" panose="02010609060101010101" pitchFamily="49" charset="-122"/>
              </a:rPr>
              <a:t>Ca(OH)</a:t>
            </a:r>
            <a:r>
              <a:rPr lang="en-US" altLang="zh-CN" b="1" baseline="-25000">
                <a:solidFill>
                  <a:srgbClr val="C00000"/>
                </a:solidFill>
                <a:latin typeface="MV Boli" panose="02000500030200090000" charset="0"/>
                <a:ea typeface="楷体" panose="02010609060101010101" pitchFamily="49" charset="-122"/>
              </a:rPr>
              <a:t>2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16425" y="6261100"/>
            <a:ext cx="40640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+Ca(OH)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=CaCO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↓+H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O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30488" y="2206625"/>
            <a:ext cx="1582738" cy="1727200"/>
          </a:xfrm>
          <a:prstGeom prst="rect">
            <a:avLst/>
          </a:prstGeom>
          <a:solidFill>
            <a:srgbClr val="FF0000">
              <a:alpha val="14000"/>
            </a:srgbClr>
          </a:solidFill>
          <a:ln>
            <a:solidFill>
              <a:schemeClr val="accent1">
                <a:shade val="50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7" name="文本框 26"/>
          <p:cNvSpPr txBox="1"/>
          <p:nvPr/>
        </p:nvSpPr>
        <p:spPr>
          <a:xfrm>
            <a:off x="3351213" y="5057775"/>
            <a:ext cx="26314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做燃料或做还原剂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43650" y="5694363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化合反应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287386" y="2158356"/>
            <a:ext cx="4856480" cy="1970093"/>
            <a:chOff x="7483" y="4763"/>
            <a:chExt cx="7774" cy="3102"/>
          </a:xfrm>
          <a:solidFill>
            <a:srgbClr val="FF0000"/>
          </a:solidFill>
        </p:grpSpPr>
        <p:sp>
          <p:nvSpPr>
            <p:cNvPr id="30" name="文本框 29"/>
            <p:cNvSpPr txBox="1"/>
            <p:nvPr/>
          </p:nvSpPr>
          <p:spPr>
            <a:xfrm>
              <a:off x="7483" y="4813"/>
              <a:ext cx="7774" cy="30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zh-CN" altLang="en-US" b="1" strike="noStrike" noProof="1">
                  <a:solidFill>
                    <a:srgbClr val="FFC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③的反应反应转化       是化合反应，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D</a:t>
              </a:r>
              <a:r>
                <a:rPr lang="zh-CN" altLang="en-US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既可以生成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CO</a:t>
              </a:r>
              <a:r>
                <a:rPr lang="zh-CN" altLang="en-US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又可以生成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CO</a:t>
              </a:r>
              <a:r>
                <a:rPr lang="en-US" altLang="zh-CN" b="1" strike="noStrike" baseline="-25000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2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,D</a:t>
              </a:r>
              <a:r>
                <a:rPr lang="zh-CN" altLang="en-US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不是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O</a:t>
              </a:r>
              <a:r>
                <a:rPr lang="en-US" altLang="zh-CN" b="1" strike="noStrike" baseline="-25000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2</a:t>
              </a:r>
              <a:r>
                <a:rPr lang="en-US" altLang="zh-CN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,</a:t>
              </a:r>
              <a:r>
                <a:rPr lang="zh-CN" altLang="en-US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就是碳单质，反应①和反应②都属于化合反应，①②③都是化合反应</a:t>
              </a:r>
              <a:r>
                <a:rPr lang="zh-CN" altLang="en-US" b="1" strike="noStrike" noProof="1">
                  <a:solidFill>
                    <a:srgbClr val="FFC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。</a:t>
              </a:r>
              <a:endParaRPr lang="zh-CN" altLang="en-US" b="1" strike="noStrike" noProof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9595" y="4763"/>
              <a:ext cx="3695" cy="775"/>
              <a:chOff x="4241" y="1312"/>
              <a:chExt cx="1151" cy="310"/>
            </a:xfrm>
            <a:grpFill/>
          </p:grpSpPr>
          <p:sp>
            <p:nvSpPr>
              <p:cNvPr id="19474" name="Text Box 32"/>
              <p:cNvSpPr txBox="1"/>
              <p:nvPr/>
            </p:nvSpPr>
            <p:spPr>
              <a:xfrm>
                <a:off x="4241" y="1332"/>
                <a:ext cx="633" cy="290"/>
              </a:xfrm>
              <a:prstGeom prst="rect">
                <a:avLst/>
              </a:prstGeom>
              <a:grp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fontAlgn="base"/>
                <a:r>
                  <a:rPr lang="en-US" altLang="zh-CN" b="1" strike="noStrike" noProof="1">
                    <a:solidFill>
                      <a:srgbClr val="FFC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rPr>
                  <a:t>C+CO</a:t>
                </a:r>
                <a:r>
                  <a:rPr lang="en-US" altLang="zh-CN" b="1" strike="noStrike" baseline="-25000" noProof="1">
                    <a:solidFill>
                      <a:srgbClr val="FFC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rPr>
                  <a:t>2</a:t>
                </a:r>
                <a:endParaRPr lang="en-US" altLang="zh-CN" b="1" strike="noStrike" baseline="-25000" noProof="1">
                  <a:solidFill>
                    <a:srgbClr val="FFC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76" name="Text Box 31"/>
              <p:cNvSpPr txBox="1"/>
              <p:nvPr/>
            </p:nvSpPr>
            <p:spPr>
              <a:xfrm>
                <a:off x="4980" y="1312"/>
                <a:ext cx="412" cy="290"/>
              </a:xfrm>
              <a:prstGeom prst="rect">
                <a:avLst/>
              </a:prstGeom>
              <a:grp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fontAlgn="base"/>
                <a:r>
                  <a:rPr lang="en-US" altLang="zh-CN" b="1" strike="noStrike" noProof="1">
                    <a:solidFill>
                      <a:srgbClr val="FFC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rPr>
                  <a:t>2CO</a:t>
                </a:r>
                <a:endParaRPr lang="en-US" altLang="zh-CN" b="1" strike="noStrike" baseline="-25000" noProof="1">
                  <a:solidFill>
                    <a:srgbClr val="FFC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9478" name="Object 35"/>
              <p:cNvGraphicFramePr/>
              <p:nvPr/>
            </p:nvGraphicFramePr>
            <p:xfrm>
              <a:off x="4804" y="1342"/>
              <a:ext cx="216" cy="1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70" r:id="rId6" imgW="342900" imgH="254000" progId="Equation.DSMT4">
                      <p:embed/>
                    </p:oleObj>
                  </mc:Choice>
                  <mc:Fallback>
                    <p:oleObj r:id="rId6" imgW="342900" imgH="254000" progId="Equation.DSMT4">
                      <p:embed/>
                      <p:pic>
                        <p:nvPicPr>
                          <p:cNvPr id="0" name="图片 3076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4804" y="1342"/>
                            <a:ext cx="216" cy="16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pic>
        <p:nvPicPr>
          <p:cNvPr id="43035" name="图片 3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6302375"/>
            <a:ext cx="511175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WordArt 14"/>
          <p:cNvSpPr>
            <a:spLocks noTextEdit="1"/>
          </p:cNvSpPr>
          <p:nvPr/>
        </p:nvSpPr>
        <p:spPr>
          <a:xfrm rot="5400000">
            <a:off x="-1914525" y="2882900"/>
            <a:ext cx="5040313" cy="684213"/>
          </a:xfrm>
          <a:prstGeom prst="rect">
            <a:avLst/>
          </a:prstGeom>
        </p:spPr>
        <p:txBody>
          <a:bodyPr vert="eaVert"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0" scaled="1"/>
                  <a:tileRect/>
                </a:gradFill>
                <a:latin typeface="Times New Roman" panose="02020603050405020304" charset="0"/>
                <a:ea typeface="宋体" panose="02010600030101010101" pitchFamily="2" charset="-122"/>
              </a:rPr>
              <a:t>三、八圈图应用</a:t>
            </a:r>
          </a:p>
        </p:txBody>
      </p:sp>
      <p:sp>
        <p:nvSpPr>
          <p:cNvPr id="2" name="矩形 1"/>
          <p:cNvSpPr/>
          <p:nvPr/>
        </p:nvSpPr>
        <p:spPr>
          <a:xfrm>
            <a:off x="1287780" y="396240"/>
            <a:ext cx="16160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zh-CN" altLang="en-US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练习</a:t>
            </a:r>
            <a:r>
              <a:rPr lang="en-US" altLang="zh-CN" sz="32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/>
      <p:bldP spid="18" grpId="1"/>
      <p:bldP spid="19" grpId="0"/>
      <p:bldP spid="19" grpId="1"/>
      <p:bldP spid="21" grpId="0" animBg="1"/>
      <p:bldP spid="21" grpId="1" animBg="1"/>
      <p:bldP spid="22" grpId="0"/>
      <p:bldP spid="22" grpId="1"/>
      <p:bldP spid="22" grpId="2"/>
      <p:bldP spid="23" grpId="0"/>
      <p:bldP spid="23" grpId="1"/>
      <p:bldP spid="24" grpId="0"/>
      <p:bldP spid="24" grpId="1"/>
      <p:bldP spid="25" grpId="0"/>
      <p:bldP spid="26" grpId="0" animBg="1"/>
      <p:bldP spid="26" grpId="1" animBg="1"/>
      <p:bldP spid="27" grpId="0"/>
      <p:bldP spid="27" grpId="1"/>
      <p:bldP spid="28" grpId="0"/>
      <p:bldP spid="28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4" descr="谢谢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160404_3*l_i*1_1"/>
  <p:tag name="KSO_WM_TEMPLATE_CATEGORY" val="diagram"/>
  <p:tag name="KSO_WM_TEMPLATE_INDEX" val="160404"/>
  <p:tag name="KSO_WM_UNIT_LAYERLEVEL" val="1_1"/>
  <p:tag name="KSO_WM_TAG_VERSION" val="1.0"/>
  <p:tag name="KSO_WM_BEAUTIFY_FLAG" val="#wm#"/>
  <p:tag name="KSO_WM_UNIT_LINE_FORE_SCHEMECOLOR_INDEX" val="5"/>
  <p:tag name="KSO_WM_UNIT_LINE_FILL_TYPE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160404_3*l_h_i*1_2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160404_3*l_h_i*1_2_2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160404_3*l_h_f*1_2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6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160404_3*l_h_i*1_3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160404_3*l_h_i*1_3_2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160404_3*l_h_f*1_3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7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160404_3*l_h_i*1_4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160404_3*l_h_i*1_4_2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160404_3*l_h_f*1_4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8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160404_3*l_h_i*1_1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160404_3*l_h_i*1_1_2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160404_3*l_h_f*1_1_1"/>
  <p:tag name="KSO_WM_TEMPLATE_CATEGORY" val="diagram"/>
  <p:tag name="KSO_WM_TEMPLATE_INDEX" val="16040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5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127.5007874015746,&quot;width&quot;:5330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44538239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e68af5-b223-43ec-becc-b3503b64581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e68af5-b223-43ec-becc-b3503b64581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48eb427-8974-4eed-a598-5dbf6a011302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2e68ac6-9d46-495b-9b99-a6f5f119ce33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e68af5-b223-43ec-becc-b3503b64581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ID" val="diagram20188009_3*q_h_i*1_1_1"/>
  <p:tag name="KSO_WM_TEMPLATE_CATEGORY" val="diagram"/>
  <p:tag name="KSO_WM_TEMPLATE_INDEX" val="20188009"/>
  <p:tag name="KSO_WM_UNIT_LAYERLEVEL" val="1_1_1"/>
  <p:tag name="KSO_WM_TAG_VERSION" val="1.0"/>
  <p:tag name="KSO_WM_BEAUTIFY_FLAG" val="#wm#"/>
  <p:tag name="KSO_WM_UNIT_TYPE" val="q_h_i"/>
  <p:tag name="KSO_WM_UNIT_INDEX" val="1_1_1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ID" val="diagram20188009_3*q_h_i*1_4_1"/>
  <p:tag name="KSO_WM_TEMPLATE_CATEGORY" val="diagram"/>
  <p:tag name="KSO_WM_TEMPLATE_INDEX" val="20188009"/>
  <p:tag name="KSO_WM_UNIT_LAYERLEVEL" val="1_1_1"/>
  <p:tag name="KSO_WM_TAG_VERSION" val="1.0"/>
  <p:tag name="KSO_WM_BEAUTIFY_FLAG" val="#wm#"/>
  <p:tag name="KSO_WM_UNIT_TYPE" val="q_h_i"/>
  <p:tag name="KSO_WM_UNIT_INDEX" val="1_4_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ID" val="diagram20188009_3*q_h_i*1_3_1"/>
  <p:tag name="KSO_WM_TEMPLATE_CATEGORY" val="diagram"/>
  <p:tag name="KSO_WM_TEMPLATE_INDEX" val="20188009"/>
  <p:tag name="KSO_WM_UNIT_LAYERLEVEL" val="1_1_1"/>
  <p:tag name="KSO_WM_TAG_VERSION" val="1.0"/>
  <p:tag name="KSO_WM_BEAUTIFY_FLAG" val="#wm#"/>
  <p:tag name="KSO_WM_UNIT_TYPE" val="q_h_i"/>
  <p:tag name="KSO_WM_UNIT_INDEX" val="1_3_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ID" val="diagram20188009_3*q_h_i*1_2_1"/>
  <p:tag name="KSO_WM_TEMPLATE_CATEGORY" val="diagram"/>
  <p:tag name="KSO_WM_TEMPLATE_INDEX" val="20188009"/>
  <p:tag name="KSO_WM_UNIT_LAYERLEVEL" val="1_1_1"/>
  <p:tag name="KSO_WM_TAG_VERSION" val="1.0"/>
  <p:tag name="KSO_WM_BEAUTIFY_FLAG" val="#wm#"/>
  <p:tag name="KSO_WM_UNIT_TYPE" val="q_h_i"/>
  <p:tag name="KSO_WM_UNIT_INDEX" val="1_2_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a"/>
  <p:tag name="KSO_WM_UNIT_INDEX" val="1_1_1"/>
  <p:tag name="KSO_WM_UNIT_ID" val="diagram20188009_3*q_h_a*1_1_1"/>
  <p:tag name="KSO_WM_UNIT_LAYERLEVEL" val="1_1_1"/>
  <p:tag name="KSO_WM_UNIT_VALUE" val="4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16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a"/>
  <p:tag name="KSO_WM_UNIT_INDEX" val="1_2_1"/>
  <p:tag name="KSO_WM_UNIT_ID" val="diagram20188009_3*q_h_a*1_2_1"/>
  <p:tag name="KSO_WM_UNIT_LAYERLEVEL" val="1_1_1"/>
  <p:tag name="KSO_WM_UNIT_VALUE" val="4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16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a"/>
  <p:tag name="KSO_WM_UNIT_INDEX" val="1_3_1"/>
  <p:tag name="KSO_WM_UNIT_ID" val="diagram20188009_3*q_h_a*1_3_1"/>
  <p:tag name="KSO_WM_UNIT_LAYERLEVEL" val="1_1_1"/>
  <p:tag name="KSO_WM_UNIT_VALUE" val="4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16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a"/>
  <p:tag name="KSO_WM_UNIT_INDEX" val="1_4_1"/>
  <p:tag name="KSO_WM_UNIT_ID" val="diagram20188009_3*q_h_a*1_4_1"/>
  <p:tag name="KSO_WM_UNIT_LAYERLEVEL" val="1_1_1"/>
  <p:tag name="KSO_WM_UNIT_VALUE" val="4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16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4_1_1"/>
  <p:tag name="KSO_WM_UNIT_ID" val="diagram20188009_3*q_h_h_i*1_4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4_1_1"/>
  <p:tag name="KSO_WM_UNIT_ID" val="diagram20188009_3*q_h_h_a*1_4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4_1_1"/>
  <p:tag name="KSO_WM_UNIT_ID" val="diagram20188009_3*q_h_h_f*1_4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3_1_1"/>
  <p:tag name="KSO_WM_UNIT_ID" val="diagram20188009_3*q_h_h_i*1_3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3_1_1"/>
  <p:tag name="KSO_WM_UNIT_ID" val="diagram20188009_3*q_h_h_a*1_3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7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3_1_1"/>
  <p:tag name="KSO_WM_UNIT_ID" val="diagram20188009_3*q_h_h_f*1_3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2_1_1"/>
  <p:tag name="KSO_WM_UNIT_ID" val="diagram20188009_3*q_h_h_i*1_2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2_1_1"/>
  <p:tag name="KSO_WM_UNIT_ID" val="diagram20188009_3*q_h_h_a*1_2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6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2_1_1"/>
  <p:tag name="KSO_WM_UNIT_ID" val="diagram20188009_3*q_h_h_f*1_2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1_1_1"/>
  <p:tag name="KSO_WM_UNIT_ID" val="diagram20188009_3*q_h_h_i*1_1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1_1_1"/>
  <p:tag name="KSO_WM_UNIT_ID" val="diagram20188009_3*q_h_h_a*1_1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5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1_1_1"/>
  <p:tag name="KSO_WM_UNIT_ID" val="diagram20188009_3*q_h_h_f*1_1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DIAGRAM_GROUP_CODE" val="q1-1"/>
  <p:tag name="KSO_WM_UNIT_TYPE" val="q_h_i"/>
  <p:tag name="KSO_WM_UNIT_INDEX" val="1_1_2"/>
  <p:tag name="KSO_WM_UNIT_ID" val="diagram20170669_1*q_h_i*1_1_2"/>
  <p:tag name="KSO_WM_UNIT_LAYERLEVEL" val="1_1_1"/>
  <p:tag name="KSO_WM_UNIT_TEXT_FILL_FORE_SCHEMECOLOR_INDEX" val="14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UNIT_TYPE" val="q_h_f"/>
  <p:tag name="KSO_WM_UNIT_INDEX" val="1_1_1"/>
  <p:tag name="KSO_WM_UNIT_LAYERLEVEL" val="1_1_1"/>
  <p:tag name="KSO_WM_UNIT_VALUE" val="65"/>
  <p:tag name="KSO_WM_UNIT_HIGHLIGHT" val="0"/>
  <p:tag name="KSO_WM_UNIT_COMPATIBLE" val="0"/>
  <p:tag name="KSO_WM_UNIT_CLEAR" val="0"/>
  <p:tag name="KSO_WM_UNIT_PRESET_TEXT_INDEX" val="5"/>
  <p:tag name="KSO_WM_UNIT_PRESET_TEXT_LEN" val="78"/>
  <p:tag name="KSO_WM_DIAGRAM_GROUP_CODE" val="q1-1"/>
  <p:tag name="KSO_WM_UNIT_ID" val="diagram20170669_1*q_h_f*1_1_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DIAGRAM_GROUP_CODE" val="q1-1"/>
  <p:tag name="KSO_WM_UNIT_TYPE" val="q_h_i"/>
  <p:tag name="KSO_WM_UNIT_INDEX" val="1_1_2"/>
  <p:tag name="KSO_WM_UNIT_ID" val="diagram20170669_1*q_h_i*1_1_2"/>
  <p:tag name="KSO_WM_UNIT_LAYERLEVEL" val="1_1_1"/>
  <p:tag name="KSO_WM_UNIT_TEXT_FILL_FORE_SCHEMECOLOR_INDEX" val="14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UNIT_TYPE" val="q_h_f"/>
  <p:tag name="KSO_WM_UNIT_INDEX" val="1_1_1"/>
  <p:tag name="KSO_WM_UNIT_LAYERLEVEL" val="1_1_1"/>
  <p:tag name="KSO_WM_UNIT_VALUE" val="65"/>
  <p:tag name="KSO_WM_UNIT_HIGHLIGHT" val="0"/>
  <p:tag name="KSO_WM_UNIT_COMPATIBLE" val="0"/>
  <p:tag name="KSO_WM_UNIT_CLEAR" val="0"/>
  <p:tag name="KSO_WM_UNIT_PRESET_TEXT_INDEX" val="5"/>
  <p:tag name="KSO_WM_UNIT_PRESET_TEXT_LEN" val="78"/>
  <p:tag name="KSO_WM_DIAGRAM_GROUP_CODE" val="q1-1"/>
  <p:tag name="KSO_WM_UNIT_ID" val="diagram20170669_1*q_h_f*1_1_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DIAGRAM_GROUP_CODE" val="q1-1"/>
  <p:tag name="KSO_WM_UNIT_TYPE" val="q_h_i"/>
  <p:tag name="KSO_WM_UNIT_INDEX" val="1_1_2"/>
  <p:tag name="KSO_WM_UNIT_ID" val="diagram20170669_1*q_h_i*1_1_2"/>
  <p:tag name="KSO_WM_UNIT_LAYERLEVEL" val="1_1_1"/>
  <p:tag name="KSO_WM_UNIT_TEXT_FILL_FORE_SCHEMECOLOR_INDEX" val="14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UNIT_TYPE" val="q_h_f"/>
  <p:tag name="KSO_WM_UNIT_INDEX" val="1_1_1"/>
  <p:tag name="KSO_WM_UNIT_LAYERLEVEL" val="1_1_1"/>
  <p:tag name="KSO_WM_UNIT_VALUE" val="65"/>
  <p:tag name="KSO_WM_UNIT_HIGHLIGHT" val="0"/>
  <p:tag name="KSO_WM_UNIT_COMPATIBLE" val="0"/>
  <p:tag name="KSO_WM_UNIT_CLEAR" val="0"/>
  <p:tag name="KSO_WM_UNIT_PRESET_TEXT_INDEX" val="5"/>
  <p:tag name="KSO_WM_UNIT_PRESET_TEXT_LEN" val="78"/>
  <p:tag name="KSO_WM_DIAGRAM_GROUP_CODE" val="q1-1"/>
  <p:tag name="KSO_WM_UNIT_ID" val="diagram20170669_1*q_h_f*1_1_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AMIC_NUM_END" val="1"/>
  <p:tag name="KSO_WM_UNIT_INDEX" val="1582116034600_1_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DIAGRAM_GROUP_CODE" val="q1-1"/>
  <p:tag name="KSO_WM_UNIT_TYPE" val="q_h_i"/>
  <p:tag name="KSO_WM_UNIT_INDEX" val="1_1_2"/>
  <p:tag name="KSO_WM_UNIT_ID" val="diagram20170669_1*q_h_i*1_1_2"/>
  <p:tag name="KSO_WM_UNIT_LAYERLEVEL" val="1_1_1"/>
  <p:tag name="KSO_WM_UNIT_TEXT_FILL_FORE_SCHEMECOLOR_INDEX" val="14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UNIT_TYPE" val="q_h_f"/>
  <p:tag name="KSO_WM_UNIT_INDEX" val="1_1_1"/>
  <p:tag name="KSO_WM_UNIT_LAYERLEVEL" val="1_1_1"/>
  <p:tag name="KSO_WM_UNIT_VALUE" val="65"/>
  <p:tag name="KSO_WM_UNIT_HIGHLIGHT" val="0"/>
  <p:tag name="KSO_WM_UNIT_COMPATIBLE" val="0"/>
  <p:tag name="KSO_WM_UNIT_CLEAR" val="0"/>
  <p:tag name="KSO_WM_UNIT_PRESET_TEXT_INDEX" val="5"/>
  <p:tag name="KSO_WM_UNIT_PRESET_TEXT_LEN" val="78"/>
  <p:tag name="KSO_WM_DIAGRAM_GROUP_CODE" val="q1-1"/>
  <p:tag name="KSO_WM_UNIT_ID" val="diagram20170669_1*q_h_f*1_1_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DIAGRAM_GROUP_CODE" val="q1-1"/>
  <p:tag name="KSO_WM_UNIT_TYPE" val="q_h_i"/>
  <p:tag name="KSO_WM_UNIT_INDEX" val="1_1_2"/>
  <p:tag name="KSO_WM_UNIT_ID" val="diagram20170669_1*q_h_i*1_1_2"/>
  <p:tag name="KSO_WM_UNIT_LAYERLEVEL" val="1_1_1"/>
  <p:tag name="KSO_WM_UNIT_TEXT_FILL_FORE_SCHEMECOLOR_INDEX" val="14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669"/>
  <p:tag name="KSO_WM_UNIT_TYPE" val="q_h_f"/>
  <p:tag name="KSO_WM_UNIT_INDEX" val="1_1_1"/>
  <p:tag name="KSO_WM_UNIT_LAYERLEVEL" val="1_1_1"/>
  <p:tag name="KSO_WM_UNIT_VALUE" val="65"/>
  <p:tag name="KSO_WM_UNIT_HIGHLIGHT" val="0"/>
  <p:tag name="KSO_WM_UNIT_COMPATIBLE" val="0"/>
  <p:tag name="KSO_WM_UNIT_CLEAR" val="0"/>
  <p:tag name="KSO_WM_UNIT_PRESET_TEXT_INDEX" val="5"/>
  <p:tag name="KSO_WM_UNIT_PRESET_TEXT_LEN" val="78"/>
  <p:tag name="KSO_WM_DIAGRAM_GROUP_CODE" val="q1-1"/>
  <p:tag name="KSO_WM_UNIT_ID" val="diagram20170669_1*q_h_f*1_1_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4_1_1"/>
  <p:tag name="KSO_WM_UNIT_ID" val="diagram20188009_3*q_h_h_i*1_4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4_1_1"/>
  <p:tag name="KSO_WM_UNIT_ID" val="diagram20188009_3*q_h_h_a*1_4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4_1_1"/>
  <p:tag name="KSO_WM_UNIT_ID" val="diagram20188009_3*q_h_h_f*1_4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3_1_1"/>
  <p:tag name="KSO_WM_UNIT_ID" val="diagram20188009_3*q_h_h_i*1_3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3_1_1"/>
  <p:tag name="KSO_WM_UNIT_ID" val="diagram20188009_3*q_h_h_a*1_3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7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3_1_1"/>
  <p:tag name="KSO_WM_UNIT_ID" val="diagram20188009_3*q_h_h_f*1_3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2_1_1"/>
  <p:tag name="KSO_WM_UNIT_ID" val="diagram20188009_3*q_h_h_i*1_2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2_1_1"/>
  <p:tag name="KSO_WM_UNIT_ID" val="diagram20188009_3*q_h_h_a*1_2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6"/>
  <p:tag name="KSO_WM_UNIT_TEXT_FILL_TYP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2_1_1"/>
  <p:tag name="KSO_WM_UNIT_ID" val="diagram20188009_3*q_h_h_f*1_2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i"/>
  <p:tag name="KSO_WM_UNIT_INDEX" val="1_1_1_1"/>
  <p:tag name="KSO_WM_UNIT_ID" val="diagram20188009_3*q_h_h_i*1_1_1_1"/>
  <p:tag name="KSO_WM_UNIT_LAYERLEVEL" val="1_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a"/>
  <p:tag name="KSO_WM_UNIT_INDEX" val="1_1_1_1"/>
  <p:tag name="KSO_WM_UNIT_ID" val="diagram20188009_3*q_h_h_a*1_1_1_1"/>
  <p:tag name="KSO_WM_UNIT_LAYERLEVEL" val="1_1_1_1"/>
  <p:tag name="KSO_WM_UNIT_VALUE" val="20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5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009"/>
  <p:tag name="KSO_WM_UNIT_TYPE" val="q_h_h_f"/>
  <p:tag name="KSO_WM_UNIT_INDEX" val="1_1_1_1"/>
  <p:tag name="KSO_WM_UNIT_ID" val="diagram20188009_3*q_h_h_f*1_1_1_1"/>
  <p:tag name="KSO_WM_UNIT_LAYERLEVEL" val="1_1_1_1"/>
  <p:tag name="KSO_WM_UNIT_VALUE" val="27"/>
  <p:tag name="KSO_WM_UNIT_HIGHLIGHT" val="0"/>
  <p:tag name="KSO_WM_UNIT_COMPATIBLE" val="0"/>
  <p:tag name="KSO_WM_BEAUTIFY_FLAG" val="#wm#"/>
  <p:tag name="KSO_WM_TAG_VERSION" val="1.0"/>
  <p:tag name="KSO_WM_DIAGRAM_GROUP_CODE" val="q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7144805"/>
  <p:tag name="MH_LIBRARY" val="GRAPHIC"/>
  <p:tag name="MH_TYPE" val="Other"/>
  <p:tag name="MH_ORDER" val="7"/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2_2"/>
  <p:tag name="KSO_WM_UNIT_ID" val="diagram20169689_4*q_h_i*1_2_2"/>
  <p:tag name="KSO_WM_UNIT_LAYERLEVEL" val="1_1_1"/>
  <p:tag name="KSO_WM_DIAGRAM_GROUP_CODE" val="q1-1"/>
  <p:tag name="KSO_WM_UNIT_FILL_FORE_SCHEMECOLOR_INDEX" val="9"/>
  <p:tag name="KSO_WM_UNIT_FILL_TYPE" val="1"/>
  <p:tag name="KSO_WM_UNIT_TEXT_FILL_FORE_SCHEMECOLOR_INDEX" val="9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a"/>
  <p:tag name="KSO_WM_UNIT_INDEX" val="1_2_1"/>
  <p:tag name="KSO_WM_UNIT_LAYERLEVEL" val="1_1_1"/>
  <p:tag name="KSO_WM_UNIT_VALUE" val="9"/>
  <p:tag name="KSO_WM_UNIT_HIGHLIGHT" val="0"/>
  <p:tag name="KSO_WM_UNIT_COMPATIBLE" val="0"/>
  <p:tag name="KSO_WM_UNIT_CLEAR" val="0"/>
  <p:tag name="KSO_WM_DIAGRAM_GROUP_CODE" val="q1-1"/>
  <p:tag name="KSO_WM_UNIT_ID" val="diagram20169689_4*q_h_a*1_2_1"/>
  <p:tag name="KSO_WM_UNIT_PRESET_TEXT" val="请替换标题"/>
  <p:tag name="KSO_WM_UNIT_TEXT_FILL_FORE_SCHEMECOLOR_INDEX" val="9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2_1"/>
  <p:tag name="KSO_WM_UNIT_ID" val="diagram20169689_4*q_h_i*1_2_1"/>
  <p:tag name="KSO_WM_UNIT_LAYERLEVEL" val="1_1_1"/>
  <p:tag name="KSO_WM_DIAGRAM_GROUP_CODE" val="q1-1"/>
  <p:tag name="KSO_WM_UNIT_TEXT_FILL_FORE_SCHEMECOLOR_INDEX" val="9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7144805"/>
  <p:tag name="MH_LIBRARY" val="GRAPHIC"/>
  <p:tag name="MH_TYPE" val="Other"/>
  <p:tag name="MH_ORDER" val="7"/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1_2"/>
  <p:tag name="KSO_WM_UNIT_ID" val="diagram20169689_4*q_h_i*1_1_2"/>
  <p:tag name="KSO_WM_UNIT_LAYERLEVEL" val="1_1_1"/>
  <p:tag name="KSO_WM_DIAGRAM_GROUP_CODE" val="q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a"/>
  <p:tag name="KSO_WM_UNIT_INDEX" val="1_1_1"/>
  <p:tag name="KSO_WM_UNIT_LAYERLEVEL" val="1_1_1"/>
  <p:tag name="KSO_WM_UNIT_VALUE" val="9"/>
  <p:tag name="KSO_WM_UNIT_HIGHLIGHT" val="0"/>
  <p:tag name="KSO_WM_UNIT_COMPATIBLE" val="0"/>
  <p:tag name="KSO_WM_UNIT_CLEAR" val="0"/>
  <p:tag name="KSO_WM_DIAGRAM_GROUP_CODE" val="q1-1"/>
  <p:tag name="KSO_WM_UNIT_ID" val="diagram20169689_4*q_h_a*1_1_1"/>
  <p:tag name="KSO_WM_UNIT_PRESET_TEXT" val="请替换标题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1_1"/>
  <p:tag name="KSO_WM_UNIT_ID" val="diagram20169689_4*q_h_i*1_1_1"/>
  <p:tag name="KSO_WM_UNIT_LAYERLEVEL" val="1_1_1"/>
  <p:tag name="KSO_WM_DIAGRAM_GROUP_CODE" val="q1-1"/>
  <p:tag name="KSO_WM_UNIT_TEXT_FILL_FORE_SCHEMECOLOR_INDEX" val="5"/>
  <p:tag name="KSO_WM_UNIT_TEXT_FILL_TYP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7144805"/>
  <p:tag name="MH_LIBRARY" val="GRAPHIC"/>
  <p:tag name="MH_TYPE" val="Other"/>
  <p:tag name="MH_ORDER" val="7"/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5_2"/>
  <p:tag name="KSO_WM_UNIT_ID" val="diagram20169689_4*q_h_i*1_5_2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6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a"/>
  <p:tag name="KSO_WM_UNIT_INDEX" val="1_5_1"/>
  <p:tag name="KSO_WM_UNIT_LAYERLEVEL" val="1_1_1"/>
  <p:tag name="KSO_WM_UNIT_VALUE" val="9"/>
  <p:tag name="KSO_WM_UNIT_HIGHLIGHT" val="0"/>
  <p:tag name="KSO_WM_UNIT_COMPATIBLE" val="0"/>
  <p:tag name="KSO_WM_UNIT_CLEAR" val="0"/>
  <p:tag name="KSO_WM_DIAGRAM_GROUP_CODE" val="q1-1"/>
  <p:tag name="KSO_WM_UNIT_ID" val="diagram20169689_4*q_h_a*1_5_1"/>
  <p:tag name="KSO_WM_UNIT_PRESET_TEXT" val="请替换标题"/>
  <p:tag name="KSO_WM_UNIT_TEXT_FILL_FORE_SCHEMECOLOR_INDEX" val="6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5_1"/>
  <p:tag name="KSO_WM_UNIT_ID" val="diagram20169689_4*q_h_i*1_5_1"/>
  <p:tag name="KSO_WM_UNIT_LAYERLEVEL" val="1_1_1"/>
  <p:tag name="KSO_WM_DIAGRAM_GROUP_CODE" val="q1-1"/>
  <p:tag name="KSO_WM_UNIT_TEXT_FILL_FORE_SCHEMECOLOR_INDEX" val="6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7144805"/>
  <p:tag name="MH_LIBRARY" val="GRAPHIC"/>
  <p:tag name="MH_TYPE" val="Other"/>
  <p:tag name="MH_ORDER" val="7"/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4_2"/>
  <p:tag name="KSO_WM_UNIT_ID" val="diagram20169689_4*q_h_i*1_4_2"/>
  <p:tag name="KSO_WM_UNIT_LAYERLEVEL" val="1_1_1"/>
  <p:tag name="KSO_WM_DIAGRAM_GROUP_CODE" val="q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a"/>
  <p:tag name="KSO_WM_UNIT_INDEX" val="1_4_1"/>
  <p:tag name="KSO_WM_UNIT_LAYERLEVEL" val="1_1_1"/>
  <p:tag name="KSO_WM_UNIT_VALUE" val="9"/>
  <p:tag name="KSO_WM_UNIT_HIGHLIGHT" val="0"/>
  <p:tag name="KSO_WM_UNIT_COMPATIBLE" val="0"/>
  <p:tag name="KSO_WM_UNIT_CLEAR" val="0"/>
  <p:tag name="KSO_WM_DIAGRAM_GROUP_CODE" val="q1-1"/>
  <p:tag name="KSO_WM_UNIT_ID" val="diagram20169689_4*q_h_a*1_4_1"/>
  <p:tag name="KSO_WM_UNIT_PRESET_TEXT" val="请替换标题"/>
  <p:tag name="KSO_WM_UNIT_TEXT_FILL_FORE_SCHEMECOLOR_INDEX" val="10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4_1"/>
  <p:tag name="KSO_WM_UNIT_ID" val="diagram20169689_4*q_h_i*1_4_1"/>
  <p:tag name="KSO_WM_UNIT_LAYERLEVEL" val="1_1_1"/>
  <p:tag name="KSO_WM_DIAGRAM_GROUP_CODE" val="q1-1"/>
  <p:tag name="KSO_WM_UNIT_TEXT_FILL_FORE_SCHEMECOLOR_INDEX" val="10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7144805"/>
  <p:tag name="MH_LIBRARY" val="GRAPHIC"/>
  <p:tag name="MH_TYPE" val="Other"/>
  <p:tag name="MH_ORDER" val="7"/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3_1"/>
  <p:tag name="KSO_WM_UNIT_ID" val="diagram20169689_4*q_h_i*1_3_1"/>
  <p:tag name="KSO_WM_UNIT_LAYERLEVEL" val="1_1_1"/>
  <p:tag name="KSO_WM_DIAGRAM_GROUP_CODE" val="q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a"/>
  <p:tag name="KSO_WM_UNIT_INDEX" val="1_3_1"/>
  <p:tag name="KSO_WM_UNIT_LAYERLEVEL" val="1_1_1"/>
  <p:tag name="KSO_WM_UNIT_VALUE" val="9"/>
  <p:tag name="KSO_WM_UNIT_HIGHLIGHT" val="0"/>
  <p:tag name="KSO_WM_UNIT_COMPATIBLE" val="0"/>
  <p:tag name="KSO_WM_UNIT_CLEAR" val="0"/>
  <p:tag name="KSO_WM_DIAGRAM_GROUP_CODE" val="q1-1"/>
  <p:tag name="KSO_WM_UNIT_ID" val="diagram20169689_4*q_h_a*1_3_1"/>
  <p:tag name="KSO_WM_UNIT_PRESET_TEXT" val="请替换标题"/>
  <p:tag name="KSO_WM_UNIT_TEXT_FILL_FORE_SCHEMECOLOR_INDEX" val="7"/>
  <p:tag name="KSO_WM_UNIT_TEXT_FILL_TYP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i"/>
  <p:tag name="KSO_WM_UNIT_INDEX" val="1_3_2"/>
  <p:tag name="KSO_WM_UNIT_ID" val="diagram20169689_4*q_h_i*1_3_2"/>
  <p:tag name="KSO_WM_UNIT_LAYERLEVEL" val="1_1_1"/>
  <p:tag name="KSO_WM_DIAGRAM_GROUP_CODE" val="q1-1"/>
  <p:tag name="KSO_WM_UNIT_TEXT_FILL_FORE_SCHEMECOLOR_INDEX" val="5"/>
  <p:tag name="KSO_WM_UNIT_TEXT_FILL_TYPE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f"/>
  <p:tag name="KSO_WM_UNIT_INDEX" val="1_5_1"/>
  <p:tag name="KSO_WM_UNIT_LAYERLEVEL" val="1_1_1"/>
  <p:tag name="KSO_WM_UNIT_VALUE" val="33"/>
  <p:tag name="KSO_WM_UNIT_HIGHLIGHT" val="0"/>
  <p:tag name="KSO_WM_UNIT_COMPATIBLE" val="0"/>
  <p:tag name="KSO_WM_UNIT_CLEAR" val="0"/>
  <p:tag name="KSO_WM_UNIT_PRESET_TEXT_INDEX" val="2"/>
  <p:tag name="KSO_WM_UNIT_PRESET_TEXT_LEN" val="20"/>
  <p:tag name="KSO_WM_DIAGRAM_GROUP_CODE" val="q1-1"/>
  <p:tag name="KSO_WM_UNIT_ID" val="diagram20169689_4*q_h_f*1_5_1"/>
  <p:tag name="KSO_WM_UNIT_TEXT_FILL_FORE_SCHEMECOLOR_INDEX" val="13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f"/>
  <p:tag name="KSO_WM_UNIT_INDEX" val="1_4_1"/>
  <p:tag name="KSO_WM_UNIT_LAYERLEVEL" val="1_1_1"/>
  <p:tag name="KSO_WM_UNIT_VALUE" val="33"/>
  <p:tag name="KSO_WM_UNIT_HIGHLIGHT" val="0"/>
  <p:tag name="KSO_WM_UNIT_COMPATIBLE" val="0"/>
  <p:tag name="KSO_WM_UNIT_CLEAR" val="0"/>
  <p:tag name="KSO_WM_UNIT_PRESET_TEXT_INDEX" val="2"/>
  <p:tag name="KSO_WM_UNIT_PRESET_TEXT_LEN" val="20"/>
  <p:tag name="KSO_WM_DIAGRAM_GROUP_CODE" val="q1-1"/>
  <p:tag name="KSO_WM_UNIT_ID" val="diagram20169689_4*q_h_f*1_4_1"/>
  <p:tag name="KSO_WM_UNIT_TEXT_FILL_FORE_SCHEMECOLOR_INDEX" val="13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f"/>
  <p:tag name="KSO_WM_UNIT_INDEX" val="1_3_1"/>
  <p:tag name="KSO_WM_UNIT_LAYERLEVEL" val="1_1_1"/>
  <p:tag name="KSO_WM_UNIT_VALUE" val="33"/>
  <p:tag name="KSO_WM_UNIT_HIGHLIGHT" val="0"/>
  <p:tag name="KSO_WM_UNIT_COMPATIBLE" val="0"/>
  <p:tag name="KSO_WM_UNIT_CLEAR" val="0"/>
  <p:tag name="KSO_WM_UNIT_PRESET_TEXT_INDEX" val="2"/>
  <p:tag name="KSO_WM_UNIT_PRESET_TEXT_LEN" val="20"/>
  <p:tag name="KSO_WM_DIAGRAM_GROUP_CODE" val="q1-1"/>
  <p:tag name="KSO_WM_UNIT_ID" val="diagram20169689_4*q_h_f*1_3_1"/>
  <p:tag name="KSO_WM_UNIT_TEXT_FILL_FORE_SCHEMECOLOR_INDEX" val="13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f"/>
  <p:tag name="KSO_WM_UNIT_INDEX" val="1_2_1"/>
  <p:tag name="KSO_WM_UNIT_LAYERLEVEL" val="1_1_1"/>
  <p:tag name="KSO_WM_UNIT_VALUE" val="33"/>
  <p:tag name="KSO_WM_UNIT_HIGHLIGHT" val="0"/>
  <p:tag name="KSO_WM_UNIT_COMPATIBLE" val="0"/>
  <p:tag name="KSO_WM_UNIT_CLEAR" val="0"/>
  <p:tag name="KSO_WM_UNIT_PRESET_TEXT_INDEX" val="2"/>
  <p:tag name="KSO_WM_UNIT_PRESET_TEXT_LEN" val="20"/>
  <p:tag name="KSO_WM_DIAGRAM_GROUP_CODE" val="q1-1"/>
  <p:tag name="KSO_WM_UNIT_ID" val="diagram20169689_4*q_h_f*1_2_1"/>
  <p:tag name="KSO_WM_UNIT_TEXT_FILL_FORE_SCHEMECOLOR_INDEX" val="13"/>
  <p:tag name="KSO_WM_UNIT_TEXT_FILL_TYPE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689"/>
  <p:tag name="KSO_WM_UNIT_TYPE" val="q_h_f"/>
  <p:tag name="KSO_WM_UNIT_INDEX" val="1_1_1"/>
  <p:tag name="KSO_WM_UNIT_LAYERLEVEL" val="1_1_1"/>
  <p:tag name="KSO_WM_UNIT_VALUE" val="33"/>
  <p:tag name="KSO_WM_UNIT_HIGHLIGHT" val="0"/>
  <p:tag name="KSO_WM_UNIT_COMPATIBLE" val="0"/>
  <p:tag name="KSO_WM_UNIT_CLEAR" val="0"/>
  <p:tag name="KSO_WM_UNIT_PRESET_TEXT_INDEX" val="2"/>
  <p:tag name="KSO_WM_UNIT_PRESET_TEXT_LEN" val="20"/>
  <p:tag name="KSO_WM_DIAGRAM_GROUP_CODE" val="q1-1"/>
  <p:tag name="KSO_WM_UNIT_ID" val="diagram20169689_4*q_h_f*1_1_1"/>
  <p:tag name="KSO_WM_UNIT_TEXT_FILL_FORE_SCHEMECOLOR_INDEX" val="13"/>
  <p:tag name="KSO_WM_UNIT_TEXT_FILL_TYP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3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2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4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1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2_2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2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3_2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2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4_2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2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i*1_2_3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COLOR_SCHEME_SHAPE_ID" val="24"/>
  <p:tag name="KSO_WM_UNIT_COLOR_SCHEME_PARENT_PAGE" val="0_5"/>
  <p:tag name="KSO_WM_DIAGRAM_GROUP_CODE" val="q1-1"/>
  <p:tag name="KSO_WM_UNIT_TYPE" val="q_h_i"/>
  <p:tag name="KSO_WM_UNIT_INDEX" val="1_2_3"/>
  <p:tag name="KSO_WM_UNIT_TEXT_FILL_FORE_SCHEMECOLOR_INDEX" val="14"/>
  <p:tag name="KSO_WM_UNIT_TEXT_FILL_TYPE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i*1_3_3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COLOR_SCHEME_SHAPE_ID" val="24"/>
  <p:tag name="KSO_WM_UNIT_COLOR_SCHEME_PARENT_PAGE" val="0_5"/>
  <p:tag name="KSO_WM_DIAGRAM_GROUP_CODE" val="q1-1"/>
  <p:tag name="KSO_WM_UNIT_TYPE" val="q_h_i"/>
  <p:tag name="KSO_WM_UNIT_INDEX" val="1_3_3"/>
  <p:tag name="KSO_WM_UNIT_TEXT_FILL_FORE_SCHEMECOLOR_INDEX" val="14"/>
  <p:tag name="KSO_WM_UNIT_TEXT_FILL_TYPE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i*1_4_3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COLOR_SCHEME_SHAPE_ID" val="24"/>
  <p:tag name="KSO_WM_UNIT_COLOR_SCHEME_PARENT_PAGE" val="0_5"/>
  <p:tag name="KSO_WM_DIAGRAM_GROUP_CODE" val="q1-1"/>
  <p:tag name="KSO_WM_UNIT_TYPE" val="q_h_i"/>
  <p:tag name="KSO_WM_UNIT_INDEX" val="1_4_3"/>
  <p:tag name="KSO_WM_UNIT_TEXT_FILL_FORE_SCHEMECOLOR_INDEX" val="14"/>
  <p:tag name="KSO_WM_UNIT_TEXT_FILL_TYPE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f*1_2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33"/>
  <p:tag name="KSO_WM_UNIT_COLOR_SCHEME_PARENT_PAGE" val="0_5"/>
  <p:tag name="KSO_WM_UNIT_PRESET_TEXT" val="单击此处添加文本具体内容"/>
  <p:tag name="KSO_WM_UNIT_VALUE" val="26"/>
  <p:tag name="KSO_WM_DIAGRAM_GROUP_CODE" val="q1-1"/>
  <p:tag name="KSO_WM_UNIT_TYPE" val="q_h_f"/>
  <p:tag name="KSO_WM_UNIT_INDEX" val="1_2_1"/>
  <p:tag name="KSO_WM_UNIT_TEXT_FILL_FORE_SCHEMECOLOR_INDEX" val="13"/>
  <p:tag name="KSO_WM_UNIT_TEXT_FILL_TYPE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HIGHLIGHT" val="0"/>
  <p:tag name="KSO_WM_UNIT_COMPATIBLE" val="0"/>
  <p:tag name="KSO_WM_UNIT_ID" val="diagram20187582_3*q_h_a*1_1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1"/>
  <p:tag name="KSO_WM_UNIT_COLOR_SCHEME_PARENT_PAGE" val="0_5"/>
  <p:tag name="KSO_WM_UNIT_PRESET_TEXT" val="单击此处添加标题"/>
  <p:tag name="KSO_WM_UNIT_VALUE" val="10"/>
  <p:tag name="KSO_WM_DIAGRAM_GROUP_CODE" val="q1-1"/>
  <p:tag name="KSO_WM_UNIT_TYPE" val="q_h_a"/>
  <p:tag name="KSO_WM_UNIT_INDEX" val="1_1_1"/>
  <p:tag name="KSO_WM_UNIT_TEXT_FILL_FORE_SCHEMECOLOR_INDEX" val="13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f*1_1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2"/>
  <p:tag name="KSO_WM_UNIT_COLOR_SCHEME_PARENT_PAGE" val="0_5"/>
  <p:tag name="KSO_WM_UNIT_PRESET_TEXT" val="单击此处添加文本具体内容"/>
  <p:tag name="KSO_WM_UNIT_VALUE" val="26"/>
  <p:tag name="KSO_WM_DIAGRAM_GROUP_CODE" val="q1-1"/>
  <p:tag name="KSO_WM_UNIT_TYPE" val="q_h_f"/>
  <p:tag name="KSO_WM_UNIT_INDEX" val="1_1_1"/>
  <p:tag name="KSO_WM_UNIT_TEXT_FILL_FORE_SCHEMECOLOR_INDEX" val="13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HIGHLIGHT" val="0"/>
  <p:tag name="KSO_WM_UNIT_COMPATIBLE" val="0"/>
  <p:tag name="KSO_WM_UNIT_ID" val="diagram20187582_3*q_h_a*1_3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0"/>
  <p:tag name="KSO_WM_UNIT_COLOR_SCHEME_PARENT_PAGE" val="0_5"/>
  <p:tag name="KSO_WM_UNIT_PRESET_TEXT" val="单击此处添加标题"/>
  <p:tag name="KSO_WM_UNIT_VALUE" val="10"/>
  <p:tag name="KSO_WM_DIAGRAM_GROUP_CODE" val="q1-1"/>
  <p:tag name="KSO_WM_UNIT_TYPE" val="q_h_a"/>
  <p:tag name="KSO_WM_UNIT_INDEX" val="1_3_1"/>
  <p:tag name="KSO_WM_UNIT_TEXT_FILL_FORE_SCHEMECOLOR_INDEX" val="13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f*1_3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3"/>
  <p:tag name="KSO_WM_UNIT_COLOR_SCHEME_PARENT_PAGE" val="0_5"/>
  <p:tag name="KSO_WM_UNIT_PRESET_TEXT" val="单击此处添加文本具体内容"/>
  <p:tag name="KSO_WM_UNIT_VALUE" val="26"/>
  <p:tag name="KSO_WM_DIAGRAM_GROUP_CODE" val="q1-1"/>
  <p:tag name="KSO_WM_UNIT_TYPE" val="q_h_f"/>
  <p:tag name="KSO_WM_UNIT_INDEX" val="1_3_1"/>
  <p:tag name="KSO_WM_UNIT_TEXT_FILL_FORE_SCHEMECOLOR_INDEX" val="13"/>
  <p:tag name="KSO_WM_UNIT_TEXT_FILL_TYPE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HIGHLIGHT" val="0"/>
  <p:tag name="KSO_WM_UNIT_COMPATIBLE" val="0"/>
  <p:tag name="KSO_WM_UNIT_ID" val="diagram20187582_3*q_h_a*1_4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6"/>
  <p:tag name="KSO_WM_UNIT_COLOR_SCHEME_PARENT_PAGE" val="0_5"/>
  <p:tag name="KSO_WM_UNIT_PRESET_TEXT" val="单击此处添加标题"/>
  <p:tag name="KSO_WM_UNIT_VALUE" val="10"/>
  <p:tag name="KSO_WM_DIAGRAM_GROUP_CODE" val="q1-1"/>
  <p:tag name="KSO_WM_UNIT_TYPE" val="q_h_a"/>
  <p:tag name="KSO_WM_UNIT_INDEX" val="1_4_1"/>
  <p:tag name="KSO_WM_UNIT_TEXT_FILL_FORE_SCHEMECOLOR_INDEX" val="13"/>
  <p:tag name="KSO_WM_UNIT_TEXT_FILL_TYPE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f*1_4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9"/>
  <p:tag name="KSO_WM_UNIT_COLOR_SCHEME_PARENT_PAGE" val="0_5"/>
  <p:tag name="KSO_WM_UNIT_PRESET_TEXT" val="单击此处添加文本具体内容"/>
  <p:tag name="KSO_WM_UNIT_VALUE" val="26"/>
  <p:tag name="KSO_WM_DIAGRAM_GROUP_CODE" val="q1-1"/>
  <p:tag name="KSO_WM_UNIT_TYPE" val="q_h_f"/>
  <p:tag name="KSO_WM_UNIT_INDEX" val="1_4_1"/>
  <p:tag name="KSO_WM_UNIT_TEXT_FILL_FORE_SCHEMECOLOR_INDEX" val="13"/>
  <p:tag name="KSO_WM_UNIT_TEXT_FILL_TYPE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HIGHLIGHT" val="0"/>
  <p:tag name="KSO_WM_UNIT_COMPATIBLE" val="0"/>
  <p:tag name="KSO_WM_UNIT_ID" val="diagram20187582_3*q_h_a*1_2_1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NOCLEAR" val="0"/>
  <p:tag name="KSO_WM_UNIT_COLOR_SCHEME_SHAPE_ID" val="41"/>
  <p:tag name="KSO_WM_UNIT_COLOR_SCHEME_PARENT_PAGE" val="0_5"/>
  <p:tag name="KSO_WM_UNIT_PRESET_TEXT" val="单击此处添加标题"/>
  <p:tag name="KSO_WM_UNIT_VALUE" val="10"/>
  <p:tag name="KSO_WM_DIAGRAM_GROUP_CODE" val="q1-1"/>
  <p:tag name="KSO_WM_UNIT_TYPE" val="q_h_a"/>
  <p:tag name="KSO_WM_UNIT_INDEX" val="1_2_1"/>
  <p:tag name="KSO_WM_UNIT_TEXT_FILL_FORE_SCHEMECOLOR_INDEX" val="13"/>
  <p:tag name="KSO_WM_UNIT_TEXT_FILL_TYP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7582_3*q_h_i*1_1_2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2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87582_3*q_h_i*1_1_3"/>
  <p:tag name="KSO_WM_TEMPLATE_CATEGORY" val="diagram"/>
  <p:tag name="KSO_WM_TEMPLATE_INDEX" val="20187582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COLOR_SCHEME_SHAPE_ID" val="24"/>
  <p:tag name="KSO_WM_UNIT_COLOR_SCHEME_PARENT_PAGE" val="0_5"/>
  <p:tag name="KSO_WM_DIAGRAM_GROUP_CODE" val="q1-1"/>
  <p:tag name="KSO_WM_UNIT_TYPE" val="q_h_i"/>
  <p:tag name="KSO_WM_UNIT_INDEX" val="1_1_3"/>
  <p:tag name="KSO_WM_UNIT_TEXT_FILL_FORE_SCHEMECOLOR_INDEX" val="14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1a4f0fe-a642-4cee-bb7b-fed71d2f501c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ecb3a68-ccfe-49e3-8418-b5dc3bc7dbbb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29368af-9279-4815-ab74-dab05fba25e0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797ce50-f946-4664-b0ca-fedc6efb3e7a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5edad5-5436-4bc1-99b8-1c376d148400}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:customData xmlns="http://www.wps.cn/officeDocument/2013/wpsCustomData" xmlns:s="http://www.wps.cn/officeDocument/2013/wpsCustomData">
  <extobjs>
    <extobj name="61704547-3176-4FA0-AAD0-7DF1A1D1964B-1">
      <extobjdata type="61704547-3176-4FA0-AAD0-7DF1A1D1964B" data="ewogICAiZXhwcmVzc2lvbiIgOiAie1wiY29uZmlnXCI6e1wiY29sb3JcIjpcIiNDMDAwMDFcIn0sXCJzb3VyY2VcIjpcIlczc2lhV1FpT2lJek1qVmpabVU1TUMxaE1XRm1MVFF6TVdRdE9XWTJaQzA0WVRaa1pqVTFObVpoTVdFaUxDSjBlWEJsSWpvaWRHVjRkQ0lzSW14aFltVnNJam9pTWlKOUxIc2lhV1FpT2lJNU1HTXdOR0kyWlMweU1UY3dMVFF5TWprdFltVTRNaTB3TW1NME5EVmpNVEZoTWpnaUxDSjBlWEJsSWpvaWRHVjRkQ0lzSW14aFltVnNJam9pUXlKOUxIc2lhV1FpT2lJM01HRmpZVFF6TVMwMllUSmpMVFE1T1dNdFlXVmhZeTFtWWpVMk4yRmhNbUZpTm1FaUxDSjBlWEJsSWpvaWRHVjRkQ0lzSW14aFltVnNJam9pZFNKOUxIc2lhV1FpT2lJeE9EZzNNemd3TXkwd1l6ZGpMVFJtTW1JdE9URTRaaTFpWVROaFpESTRNR1EyTVRBaUxDSjBlWEJsSWpvaWRHVjRkQ0lzSW14aFltVnNJam9pS3lKOUxIc2lkSGx3WlNJNkluTjFZbk5qY21sd2RDSXNJbVJoZEdFaU9uc2liV0ZwYmlJNlczc2lhV1FpT2lKaE56UTRPRFF4TlMxaE5qaGtMVFEyTXpndFltTmxaQzFrTlRZNU4yWmlNbVZrTnpRaUxDSjBlWEJsSWpvaWRHVjRkQ0lzSW14aFltVnNJam9pVHlKOVhTd2ljM1ZpSWpwYmV5SnBaQ0k2SW1ZelptUXdaRFU1TFdFMllqZ3RORGRpWlMxaU9URm1MV1ZpTUdNNU5HVTRNVE5oT1NJc0luUjVjR1VpT2lKMFpYaDBJaXdpYkdGaVpXd2lPaUl5SW4xZGZTd2lhV1FpT2lKaU1XSmxZVE00WlMxbU16WTVMVFF3WTJRdE9EUTJZaTB3WW1ZM1lUSXdNRFZoTkRjaWZTeDdJblI1Y0dVaU9pSnFiMmx1ZENJc0ltUmhkR0VpT25zaWRHOXdJanBiZXlKMGVYQmxJam9pZEdWNGRDSXNJbXhoWW1Wc0lqb2l6cFFpTENKcFpDSTZJbU15TUdOak5EbGhMV1kxWkRFdE5EVXhZaTFoWkRZMkxURXhaREUzT0RVek9EaGxZaUo5WFN3aVltOTBkRzl0SWpwYmV5SjBlWEJsSWpvaWRHVjRkQ0lzSW14aFltVnNJam9pSm01aWMzQTdJaXdpY0d4aFkyVm9iMnhrWlhJaU9uUnlkV1VzSW1sa0lqb2lPR0k0WmpFeFpqWXRNRGN5WWkwME1ERXhMV0ZtTnpjdE9XTTVPRE01WlRjMU9XWmtJbjFkZlN3aWFXUWlPaUl3TlRReVlUVmtZaTB3T1RZMExUUXdZV0l0WVdRNE5pMWpNakU0WW1Sak9UTTNOMk1pZlN4N0ltbGtJam9pWkRsbU1HWTNZMlF0TjJJNFlpMDBPR1EzTFdJeU4yWXRZV0UyWVRnd1lqZGxaR05pSWl3aWRIbHdaU0k2SW5SbGVIUWlMQ0pzWVdKbGJDSTZJaklpZlN4N0ltbGtJam9pTWpSbFpUSXdOVGt0WWpFeFpTMDBOR0kzTFRnNE1XVXRPRFE0TkdRMk5HVTBOekl3SWl3aWRIbHdaU0k2SW5SbGVIUWlMQ0pzWVdKbGJDSTZJa01pZlN4N0ltbGtJam9pWldKbU56TmpOVGd0TldGak5pMDBabUZsTFRnME5HSXRNamhpTlRCa1lUSmtOalU0SWl3aWRIbHdaU0k2SW5SbGVIUWlMQ0pzWVdKbGJDSTZJblVpZlN4N0ltbGtJam9pT1dNNVl6UmtPRFl0TjJGak15MDBaVEF5TFdJM1pEZ3ROR1kxTURSbVlXSXdOelU0SWl3aWRIbHdaU0k2SW5SbGVIUWlMQ0pzWVdKbGJDSTZJazhpZlYwPVwifSIsCiAgICJpbWFnZUJhc2U2NCIgOiAiUEhOMlp5Qm1iMjUwTFdaaGJXbHNlVDBpVkdsdFpYTWdUbVYzSUZKdmJXRnVJaUJvWldsbmFIUTlJalUwY0hnaUlIWnBaWGRDYjNnOUlqRTRJREV4SURJMk1TNDBPRFF6TnpVZ05USWlJSE4wZVd4bFBTSnphR0Z3WlMxeVpXNWtaWEpwYm1jNklHTnlhWE53WldSblpYTTdJaUI0Yld4dWN6MGlhSFIwY0RvdkwzZDNkeTUzTXk1dmNtY3ZNakF3TUM5emRtY2lQZ29nSUNBZ1BHUmxabk12UGp4bklIaHRiRzV6UFNKb2RIUndPaTh2ZDNkM0xuY3pMbTl5Wnk4eU1EQXdMM04yWnlJK1BIUmxlSFFnZUQwaU1UZ2lJSGs5SWpRNUxqVWlJR1pwYkd3OUlpTmpNREF3TURFaUlITjBlV3hsUFNKbWIyNTBMWE5wZW1VNklETTJjSGc3SWo0eVBDOTBaWGgwUGp4MFpYaDBJSGc5SWpNM0lpQjVQU0kwT1M0MUlpQm1hV3hzUFNJall6QXdNREF4SWlCemRIbHNaVDBpWm05dWRDMXphWHBsT2lBek5uQjRPeUkrUXp3dmRHVjRkRDQ4ZEdWNGRDQjRQU0kyTWk0d01UVTJNalVpSUhrOUlqUTVMalVpSUdacGJHdzlJaU5qTURBd01ERWlJSE4wZVd4bFBTSm1iMjUwTFhOcGVtVTZJRE0yY0hnN0lqNTFQQzkwWlhoMFBqeDBaWGgwSUhnOUlqZ3hMakF4TlRZeU5TSWdlVDBpTkRrdU5TSWdabWxzYkQwaUkyTXdNREF3TVNJZ2MzUjViR1U5SW1admJuUXRjMmw2WlRvZ016WndlRHNpUGlzOEwzUmxlSFErUEhSbGVIUWdlRDBpTVRBMExqTXlPREV5TlNJZ2VUMGlORGt1TlNJZ1ptbHNiRDBpSTJNd01EQXdNU0lnYzNSNWJHVTlJbVp2Ym5RdGMybDZaVG9nTXpad2VEc2lQazg4TDNSbGVIUStQSFJsZUhRZ2VEMGlNVE15TGpNeU9ERXlOU0lnZVQwaU5UZ2lJR1pwYkd3OUlpTmpNREF3TURFaUlITjBlV3hsUFNKbWIyNTBMWE5wZW1VNklESXhjSGc3SWo0eVBDOTBaWGgwUGp4MFpYaDBJSGc5SWpFMU9TNHhPRGMxSWlCNVBTSXpNeUlnWm1sc2JEMGlJMk13TURBd01TSWdjM1I1YkdVOUltWnZiblF0YzJsNlpUb2dNakZ3ZURzaVBzNlVQQzkwWlhoMFBqeDBaWGgwSUhnOUlqRTROeTR4TkRBMk1qVWlJSGs5SWpRNUxqVWlJR1pwYkd3OUlpTmpNREF3TURFaUlITjBlV3hsUFNKbWIyNTBMWE5wZW1VNklETTJjSGc3SWo0eVBDOTBaWGgwUGp4MFpYaDBJSGc5SWpJd05pNHhOREEyTWpVaUlIazlJalE1TGpVaUlHWnBiR3c5SWlOak1EQXdNREVpSUhOMGVXeGxQU0ptYjI1MExYTnBlbVU2SURNMmNIZzdJajVEUEM5MFpYaDBQangwWlhoMElIZzlJakl6TVM0eE5UWXlOU0lnZVQwaU5Ea3VOU0lnWm1sc2JEMGlJMk13TURBd01TSWdjM1I1YkdVOUltWnZiblF0YzJsNlpUb2dNelp3ZURzaVBuVThMM1JsZUhRK1BIUmxlSFFnZUQwaU1qVXdMakUxTmpJMUlpQjVQU0kwT1M0MUlpQm1hV3hzUFNJall6QXdNREF4SWlCemRIbHNaVDBpWm05dWRDMXphWHBsT2lBek5uQjRPeUkrVHp3dmRHVjRkRDQ4WnlCemRISnZhMlU5SWlOak1EQXdNREVpSUhOMGVXeGxQU0p6ZEhKdmEyVXRkMmxrZEdnNklERndlRHNpSUhSeVlXNXpabTl5YlQwaWJXRjBjbWw0S0RFc01Dd3dMREVzTUN3d0tTSStQSEJoZEdnZ1pEMGlUU0F4TkRndU1UUXdOakkxTERNNExqY2dUQ0F4T0RRdU1UUXdOakkxTERNNExqY2dUU0F4TkRndU1UUXdOakkxTERReUxqY2dUQ0F4T0RRdU1UUXdOakkxTERReUxqY2dXaUkrUEM5d1lYUm9Qand2Wno0OEwyYytQQzl6ZG1jKyIsCiAgICJ0eXBlIiA6ICJjaGVjbWlzdHJ5X2VxdWF0aW9uIgp9Cg=="/>
    </extobj>
    <extobj name="61704547-3176-4FA0-AAD0-7DF1A1D1964B-2">
      <extobjdata type="61704547-3176-4FA0-AAD0-7DF1A1D1964B" data="ewogICAiZXhwcmVzc2lvbiIgOiAie1wiY29uZmlnXCI6e1wiY29sb3JcIjpcIiMwMDBcIn0sXCJzb3VyY2VcIjpcIlczc2lkSGx3WlNJNkluTjFZbk5qY21sd2RDSXNJbVJoZEdFaU9uc2liV0ZwYmlJNlczc2lhV1FpT2lJeFptTmtZVEJsTlMxak4yUmxMVFJoTTJJdFlqaGlPUzFoTlRsak1EZ3pZemN4TW1RaUxDSjBlWEJsSWpvaWRHVjRkQ0lzSW14aFltVnNJam9pUXlKOVhTd2ljM1ZpSWpwYmV5SnBaQ0k2SWpBNE4yWXlPVE0yTFRBNE1URXRORFJpTnkwNE0yRTNMV000T1dFNU5HUmtOemN3T1NJc0luUjVjR1VpT2lKMFpYaDBJaXdpYkdGaVpXd2lPaUpoSW4xZGZTd2lhV1FpT2lJeU5qQmxaV00yTWkwek0yVTBMVFE0TmpZdFlqZGpNeTB5TUdVeVpEZ3dZMkptTXpnaWZTeDdJbWxrSWpvaU5EWmxNemxtTkdFdFlqWTNNQzAwTWpneUxUbG1Oak10Tnpoa09HUmlOMk5oWVRReElpd2lkSGx3WlNJNkluUmxlSFFpTENKc1lXSmxiQ0k2SWtNaWZTeDdJblI1Y0dVaU9pSnpkV0p6WTNKcGNIUWlMQ0prWVhSaElqcDdJbTFoYVc0aU9sdDdJbWxrSWpvaU9HRmhNekl4TURRdFpUTmxZeTAwTmpFeExXSmhOV1F0TlRJd09USmhOelkyWWpZMUlpd2lkSGx3WlNJNkluUmxlSFFpTENKc1lXSmxiQ0k2SWs4aWZWMHNJbk4xWWlJNlczc2lhV1FpT2lJMU56RmlZakEwTlMxaFpETmxMVFJrT0RrdFlUbGpOeTFpWXprek9EWTBOalptTkRNaUxDSjBlWEJsSWpvaWRHVjRkQ0lzSW14aFltVnNJam9pTXlKOUxIc2lhV1FpT2lKak5tTmhPR0prWmkxaE1qVmhMVFJpT0dNdE9EQmhZaTAyTlRrM05qTTJOV014WWpFaUxDSjBlWEJsSWpvaWRHVjRkQ0lzSW14aFltVnNJam9pWEc0aWZWMTlMQ0pwWkNJNklqYzFabUl5WVdVd0xUSXlaVFF0TkdWak1TMWlZV0U1TFRVeU9EZzVOMkprWldFME1DSjlMSHNpZEhsd1pTSTZJbXB2YVc1MElpd2laR0YwWVNJNmV5SjBiM0FpT2x0N0ltbGtJam9pTWpNeU1HUTFaR1l0TXpWbFlpMDBOREZpTFdFd1l6WXRaVGxoWVdaaVlUa3lZamN5SWl3aWRIbHdaU0k2SW5SbGVIUWlMQ0pzWVdKbGJDSTZJdW1ybUNKOUxIc2lhV1FpT2lKbU1HTmhObVUyWWkxbFpUZGlMVFJtWVRjdFltWXdZaTB4WlRRek1qaG1Zakk0TlRBaUxDSjBlWEJsSWpvaWRHVjRkQ0lzSW14aFltVnNJam9pNXJpcEluMWRMQ0ppYjNSMGIyMGlPbHQ3SW5SNWNHVWlPaUowWlhoMElpd2liR0ZpWld3aU9pSW1ibUp6Y0RzaUxDSndiR0ZqWldodmJHUmxjaUk2ZEhKMVpTd2lhV1FpT2lKaVpUaG1Zams1TXkxak9UTXlMVFF3WVdFdE9USXhNUzB5WkRObVpUQTJNVEF5TW1VaWZWMTlMQ0pwWkNJNklqSmtNMk01WmpneUxUWmpOall0TkRZd05TMDVOak13TFdSbU16SXdOVFl6WkRneVpTSjlMSHNpZEhsd1pTSTZJbk4xWW5OamNtbHdkQ0lzSW1SaGRHRWlPbnNpYldGcGJpSTZXM3NpYVdRaU9pSTRNV1k0TnpZNE5pMHlNalUyTFRRM09Ua3RPRGt6TUMxaE5UZzVZMlppWlRCbE56Y2lMQ0owZVhCbElqb2lkR1Y0ZENJc0lteGhZbVZzSWpvaVF5SjlYU3dpYzNWaUlqcGJleUpwWkNJNklqTXlPVGszTURoakxUUTVPVE10TkdSaVpTMWlOelE1TFdGbU1UTTJOVFZsWVdaak1DSXNJblI1Y0dVaU9pSjBaWGgwSWl3aWJHRmlaV3dpT2lKaEluMWRmU3dpYVdRaU9pSTFZems0T1dWbE9DMHpNV0V5TFRRNU16WXRZalUxTWkwd05UUXhNVFUyWXpBMlpUY2lmU3g3SW1sa0lqb2lOVE01WkdJM1lUY3RaRGczTnkwME16ZGhMV0UwTnprdFpUZG1NVEV5TW1KalkyRXlJaXdpZEhsd1pTSTZJblJsZUhRaUxDSnNZV0psYkNJNklrOGlmU3g3SW1sa0lqb2lZVFU0TlRnMk9ETXRZMlZpTVMwME1XTmpMV0V3TVRrdE9UazROMk13TW1FNU5XVXpJaXdpZEhsd1pTSTZJblJsZUhRaUxDSnNZV0psYkNJNklpc2lmU3g3SW1sa0lqb2lZemsxTXpBM1lUa3ROMlppWXkwME9XTXhMVGt6TTJNdFl6VXlOREk1TW1ReVl6QXpJaXdpZEhsd1pTSTZJblJsZUhRaUxDSnNZV0psYkNJNklrTWlmU3g3SW5SNWNHVWlPaUp6ZFdKelkzSnBjSFFpTENKa1lYUmhJanA3SW0xaGFXNGlPbHQ3SW1sa0lqb2laVFF5WTJFMU1qQXRNakV6TVMwME1UYzRMVGswTURJdFpEWmpaVGswTlRrd1ltRmpJaXdpZEhsd1pTSTZJblJsZUhRaUxDSnNZV0psYkNJNklrOGlmVjBzSW5OMVlpSTZXM3NpYVdRaU9pSXlOekExTkdJeFlTMHhOamsxTFRRd056TXRZakJsTlMwME5HRm1PRGN6WkRrd01tWWlMQ0owZVhCbElqb2lkR1Y0ZENJc0lteGhZbVZzSWpvaU1pSjlYWDBzSW1sa0lqb2lNVFppWkdWallUWXRaREl6WWkwMFl6TXlMV0l5T1RJdFpqZGtaamhpT1RCaU1EVXhJbjBzZXlKMGVYQmxJam9pZEdWNGRDSXNJbXhoWW1Wc0lqb2k0b2FSSWl3aWFXUWlPaUk1Wm1ObU1UZ3daaTAyWW1SbUxUUTJNV1l0T0Rnek9DMWxNR1l3T1RJM01tWXlaV01pZlYwPVwifSIsCiAgICJpbWFnZUJhc2U2NCIgOiAiUEhOMlp5Qm1iMjUwTFdaaGJXbHNlVDBpVkdsdFpYTWdUbVYzSUZKdmJXRnVJaUJvWldsbmFIUTlJalUwY0hnaUlIWnBaWGRDYjNnOUlqSXdJREV4SURNMU1TNDBNRFl5TlNBMU1pSWdjM1I1YkdVOUluTm9ZWEJsTFhKbGJtUmxjbWx1WnpvZ1kzSnBjM0JsWkdkbGN6c2lJSGh0Ykc1elBTSm9kSFJ3T2k4dmQzZDNMbmN6TG05eVp5OHlNREF3TDNOMlp5SStDaUFnSUNBOFpHVm1jeTgrUEdjZ2VHMXNibk05SW1oMGRIQTZMeTkzZDNjdWR6TXViM0puTHpJd01EQXZjM1puSWo0OGRHVjRkQ0I0UFNJeU1DSWdlVDBpTkRrdU5TSWdabWxzYkQwaUl6QXdNREF3TUNJZ2MzUjViR1U5SW1admJuUXRjMmw2WlRvZ016WndlRHNpUGtNOEwzUmxlSFErUEhSbGVIUWdlRDBpTkRZdU1ERTFOakkxSWlCNVBTSTFPQ0lnWm1sc2JEMGlJekF3TURBd01DSWdjM1I1YkdVOUltWnZiblF0YzJsNlpUb2dNakZ3ZURzaVBtRThMM1JsZUhRK1BIUmxlSFFnZUQwaU5UZ3VOakE1TXpjMUlpQjVQU0kwT1M0MUlpQm1hV3hzUFNJak1EQXdNREF3SWlCemRIbHNaVDBpWm05dWRDMXphWHBsT2lBek5uQjRPeUkrUXp3dmRHVjRkRDQ4ZEdWNGRDQjRQU0k0TlM0Mk1qVWlJSGs5SWpRNUxqVWlJR1pwYkd3OUlpTXdNREF3TURBaUlITjBlV3hsUFNKbWIyNTBMWE5wZW1VNklETTJjSGc3SWo1UFBDOTBaWGgwUGp4MFpYaDBJSGc5SWpFeE15NDJNalVpSUhrOUlqVTRJaUJtYVd4c1BTSWpNREF3TURBd0lpQnpkSGxzWlQwaVptOXVkQzF6YVhwbE9pQXlNWEI0T3lJK016d3ZkR1Y0ZEQ0OGRHVjRkQ0I0UFNJeE1qVXVORE0zTlNJZ2VUMGlOVGdpSUdacGJHdzlJaU13TURBd01EQWlJSE4wZVd4bFBTSm1iMjUwTFhOcGVtVTZJREJ3ZURzaVBqd3ZkR1Y0ZEQ0OGRHVjRkQ0I0UFNJeE16a3VORE0zTlNJZ2VUMGlNek1pSUdacGJHdzlJaU13TURBd01EQWlJSE4wZVd4bFBTSm1iMjUwTFhOcGVtVTZJREl4Y0hnN0lqN3BxNWc4TDNSbGVIUStQSFJsZUhRZ2VEMGlNVFl5TGpBME5qZzNOU0lnZVQwaU16TWlJR1pwYkd3OUlpTXdNREF3TURBaUlITjBlV3hsUFNKbWIyNTBMWE5wZW1VNklESXhjSGc3SWo3bXVLazhMM1JsZUhRK1BIUmxlSFFnZUQwaU1UazNMalkxTmpJMUlpQjVQU0kwT1M0MUlpQm1hV3hzUFNJak1EQXdNREF3SWlCemRIbHNaVDBpWm05dWRDMXphWHBsT2lBek5uQjRPeUkrUXp3dmRHVjRkRDQ4ZEdWNGRDQjRQU0l5TWpNdU5qY3hPRGMxSWlCNVBTSTFPQ0lnWm1sc2JEMGlJekF3TURBd01DSWdjM1I1YkdVOUltWnZiblF0YzJsNlpUb2dNakZ3ZURzaVBtRThMM1JsZUhRK1BIUmxlSFFnZUQwaU1qTTJMakkyTlRZeU5TSWdlVDBpTkRrdU5TSWdabWxzYkQwaUl6QXdNREF3TUNJZ2MzUjViR1U5SW1admJuUXRjMmw2WlRvZ016WndlRHNpUGs4OEwzUmxlSFErUEhSbGVIUWdlRDBpTWpZekxqSTJOVFl5TlNJZ2VUMGlORGt1TlNJZ1ptbHNiRDBpSXpBd01EQXdNQ0lnYzNSNWJHVTlJbVp2Ym5RdGMybDZaVG9nTXpad2VEc2lQaXM4TDNSbGVIUStQSFJsZUhRZ2VEMGlNamcwTGpVM09ERXlOU0lnZVQwaU5Ea3VOU0lnWm1sc2JEMGlJekF3TURBd01DSWdjM1I1YkdVOUltWnZiblF0YzJsNlpUb2dNelp3ZURzaVBrTThMM1JsZUhRK1BIUmxlSFFnZUQwaU16RXhMalU1TXpjMUlpQjVQU0kwT1M0MUlpQm1hV3hzUFNJak1EQXdNREF3SWlCemRIbHNaVDBpWm05dWRDMXphWHBsT2lBek5uQjRPeUkrVHp3dmRHVjRkRDQ4ZEdWNGRDQjRQU0l6TXprdU5Ua3pOelVpSUhrOUlqVTRJaUJtYVd4c1BTSWpNREF3TURBd0lpQnpkSGxzWlQwaVptOXVkQzF6YVhwbE9pQXlNWEI0T3lJK01qd3ZkR1Y0ZEQ0OGRHVjRkQ0I0UFNJek5UTXVOREEyTWpVaUlIazlJalE1TGpVaUlHWnBiR3c5SWlNd01EQXdNREFpSUhOMGVXeGxQU0ptYjI1MExYTnBlbVU2SURNMmNIZzdJajdpaHBFOEwzUmxlSFErUEdjZ2MzUnliMnRsUFNJak1EQXdNREF3SWlCemRIbHNaVDBpYzNSeWIydGxMWGRwWkhSb09pQXhjSGc3SWlCMGNtRnVjMlp2Y20wOUltMWhkSEpwZUNneExEQXNNQ3d4TERBc01Da2lQanh3WVhSb0lHUTlJazBnTVRNd0xqUXpOelVzTXpndU55Qk1JREU1TWk0Mk5UWXlOU3d6T0M0M0lFMGdNVE13TGpRek56VXNOREl1TnlCTUlERTVNaTQyTlRZeU5TdzBNaTQzSUZvaVBqd3ZjR0YwYUQ0OEwyYytQQzluUGp3dmMzWm5QZz09IiwKICAgInR5cGUiIDogImNoZWNtaXN0cnlfZXF1YXRpb24iCn0K"/>
    </extobj>
  </extobjs>
</s:customData>
</file>

<file path=customXml/itemProps1.xml><?xml version="1.0" encoding="utf-8"?>
<ds:datastoreItem xmlns:ds="http://schemas.openxmlformats.org/officeDocument/2006/customXml" ds:itemID="{6B907F6F-56CC-400E-967F-623008D9B8E3}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5430</Words>
  <Application>Microsoft Office PowerPoint</Application>
  <PresentationFormat>全屏显示(4:3)</PresentationFormat>
  <Paragraphs>839</Paragraphs>
  <Slides>48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0" baseType="lpstr">
      <vt:lpstr>黑体</vt:lpstr>
      <vt:lpstr>华文行楷</vt:lpstr>
      <vt:lpstr>楷体</vt:lpstr>
      <vt:lpstr>宋体</vt:lpstr>
      <vt:lpstr>微软雅黑</vt:lpstr>
      <vt:lpstr>Arial</vt:lpstr>
      <vt:lpstr>Calibri</vt:lpstr>
      <vt:lpstr>MV Boli</vt:lpstr>
      <vt:lpstr>Times New Roman</vt:lpstr>
      <vt:lpstr>自定义设计方案</vt:lpstr>
      <vt:lpstr>Bitmap Image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八圈图</dc:title>
  <dc:creator>韩璐</dc:creator>
  <cp:lastModifiedBy>河西教育03</cp:lastModifiedBy>
  <cp:revision>354</cp:revision>
  <dcterms:created xsi:type="dcterms:W3CDTF">2012-03-13T10:28:00Z</dcterms:created>
  <dcterms:modified xsi:type="dcterms:W3CDTF">2020-02-27T07:18:25Z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